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7"/>
  </p:notesMasterIdLst>
  <p:sldIdLst>
    <p:sldId id="291" r:id="rId2"/>
    <p:sldId id="399" r:id="rId3"/>
    <p:sldId id="400" r:id="rId4"/>
    <p:sldId id="401" r:id="rId5"/>
    <p:sldId id="402" r:id="rId6"/>
    <p:sldId id="403" r:id="rId7"/>
    <p:sldId id="405" r:id="rId8"/>
    <p:sldId id="420" r:id="rId9"/>
    <p:sldId id="429" r:id="rId10"/>
    <p:sldId id="404" r:id="rId11"/>
    <p:sldId id="422" r:id="rId12"/>
    <p:sldId id="423" r:id="rId13"/>
    <p:sldId id="424" r:id="rId14"/>
    <p:sldId id="407" r:id="rId15"/>
    <p:sldId id="421" r:id="rId16"/>
    <p:sldId id="406" r:id="rId17"/>
    <p:sldId id="408" r:id="rId18"/>
    <p:sldId id="409" r:id="rId19"/>
    <p:sldId id="410" r:id="rId20"/>
    <p:sldId id="411" r:id="rId21"/>
    <p:sldId id="412" r:id="rId22"/>
    <p:sldId id="425" r:id="rId23"/>
    <p:sldId id="426" r:id="rId24"/>
    <p:sldId id="427" r:id="rId25"/>
    <p:sldId id="428" r:id="rId26"/>
  </p:sldIdLst>
  <p:sldSz cx="9144000" cy="6858000" type="screen4x3"/>
  <p:notesSz cx="7099300" cy="9398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C2DC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4611" autoAdjust="0"/>
  </p:normalViewPr>
  <p:slideViewPr>
    <p:cSldViewPr>
      <p:cViewPr varScale="1">
        <p:scale>
          <a:sx n="96" d="100"/>
          <a:sy n="96" d="100"/>
        </p:scale>
        <p:origin x="-4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defTabSz="942975" eaLnBrk="1" hangingPunct="1">
              <a:defRPr sz="1200">
                <a:latin typeface="Arial" charset="0"/>
              </a:defRPr>
            </a:lvl1pPr>
          </a:lstStyle>
          <a:p>
            <a:endParaRPr lang="en-US"/>
          </a:p>
        </p:txBody>
      </p:sp>
      <p:sp>
        <p:nvSpPr>
          <p:cNvPr id="31747" name="Rectangle 3"/>
          <p:cNvSpPr>
            <a:spLocks noGrp="1" noChangeArrowheads="1"/>
          </p:cNvSpPr>
          <p:nvPr>
            <p:ph type="dt" idx="1"/>
          </p:nvPr>
        </p:nvSpPr>
        <p:spPr bwMode="auto">
          <a:xfrm>
            <a:off x="4021138" y="0"/>
            <a:ext cx="3076575" cy="46990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r" defTabSz="942975" eaLnBrk="1" hangingPunct="1">
              <a:defRPr sz="1200">
                <a:latin typeface="Arial" charset="0"/>
              </a:defRPr>
            </a:lvl1pPr>
          </a:lstStyle>
          <a:p>
            <a:endParaRPr lang="en-US"/>
          </a:p>
        </p:txBody>
      </p:sp>
      <p:sp>
        <p:nvSpPr>
          <p:cNvPr id="31748" name="Rectangle 4"/>
          <p:cNvSpPr>
            <a:spLocks noGrp="1" noRot="1" noChangeAspect="1" noChangeArrowheads="1" noTextEdit="1"/>
          </p:cNvSpPr>
          <p:nvPr>
            <p:ph type="sldImg" idx="2"/>
          </p:nvPr>
        </p:nvSpPr>
        <p:spPr bwMode="auto">
          <a:xfrm>
            <a:off x="1200150" y="704850"/>
            <a:ext cx="4699000" cy="35242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9613" y="4464050"/>
            <a:ext cx="5680075" cy="422910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926513"/>
            <a:ext cx="3076575" cy="469900"/>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defTabSz="942975" eaLnBrk="1" hangingPunct="1">
              <a:defRPr sz="1200">
                <a:latin typeface="Arial" charset="0"/>
              </a:defRPr>
            </a:lvl1pPr>
          </a:lstStyle>
          <a:p>
            <a:endParaRPr lang="en-US"/>
          </a:p>
        </p:txBody>
      </p:sp>
      <p:sp>
        <p:nvSpPr>
          <p:cNvPr id="31751" name="Rectangle 7"/>
          <p:cNvSpPr>
            <a:spLocks noGrp="1" noChangeArrowheads="1"/>
          </p:cNvSpPr>
          <p:nvPr>
            <p:ph type="sldNum" sz="quarter" idx="5"/>
          </p:nvPr>
        </p:nvSpPr>
        <p:spPr bwMode="auto">
          <a:xfrm>
            <a:off x="4021138" y="8926513"/>
            <a:ext cx="3076575" cy="469900"/>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r" defTabSz="942975" eaLnBrk="1" hangingPunct="1">
              <a:defRPr sz="1200">
                <a:latin typeface="Arial" charset="0"/>
              </a:defRPr>
            </a:lvl1pPr>
          </a:lstStyle>
          <a:p>
            <a:fld id="{02664481-2E81-408A-ABFA-9CABD76F80EF}" type="slidenum">
              <a:rPr lang="en-US"/>
              <a:pPr/>
              <a:t>‹#›</a:t>
            </a:fld>
            <a:endParaRPr lang="en-US"/>
          </a:p>
        </p:txBody>
      </p:sp>
    </p:spTree>
    <p:extLst>
      <p:ext uri="{BB962C8B-B14F-4D97-AF65-F5344CB8AC3E}">
        <p14:creationId xmlns:p14="http://schemas.microsoft.com/office/powerpoint/2010/main" xmlns="" val="21945813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302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B4D9ED28-FCD4-4148-A3D7-CFE4567BEAFE}" type="slidenum">
              <a:rPr lang="en-US" smtClean="0"/>
              <a:pPr/>
              <a:t>‹#›</a:t>
            </a:fld>
            <a:endParaRPr lang="en-US"/>
          </a:p>
        </p:txBody>
      </p:sp>
    </p:spTree>
    <p:extLst>
      <p:ext uri="{BB962C8B-B14F-4D97-AF65-F5344CB8AC3E}">
        <p14:creationId xmlns:p14="http://schemas.microsoft.com/office/powerpoint/2010/main" xmlns="" val="337852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3350AC9-B331-431A-B8CB-0423EEF90755}" type="slidenum">
              <a:rPr lang="en-US" smtClean="0"/>
              <a:pPr/>
              <a:t>‹#›</a:t>
            </a:fld>
            <a:endParaRPr lang="en-US"/>
          </a:p>
        </p:txBody>
      </p:sp>
    </p:spTree>
    <p:extLst>
      <p:ext uri="{BB962C8B-B14F-4D97-AF65-F5344CB8AC3E}">
        <p14:creationId xmlns:p14="http://schemas.microsoft.com/office/powerpoint/2010/main" xmlns="" val="311906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xmlns="" val="10134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781800" y="6248400"/>
            <a:ext cx="1905000" cy="457200"/>
          </a:xfrm>
          <a:prstGeom prst="rect">
            <a:avLst/>
          </a:prstGeom>
        </p:spPr>
        <p:txBody>
          <a:bodyPr/>
          <a:lstStyle>
            <a:lvl1pPr>
              <a:defRPr/>
            </a:lvl1pPr>
          </a:lstStyle>
          <a:p>
            <a:fld id="{5FD57ACC-076D-421F-8926-5CF24B9286E0}" type="slidenum">
              <a:rPr lang="en-US" smtClean="0"/>
              <a:pPr/>
              <a:t>‹#›</a:t>
            </a:fld>
            <a:endParaRPr lang="en-US"/>
          </a:p>
        </p:txBody>
      </p:sp>
    </p:spTree>
    <p:extLst>
      <p:ext uri="{BB962C8B-B14F-4D97-AF65-F5344CB8AC3E}">
        <p14:creationId xmlns:p14="http://schemas.microsoft.com/office/powerpoint/2010/main" xmlns="" val="2469619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7"/>
          <p:cNvGrpSpPr>
            <a:grpSpLocks/>
          </p:cNvGrpSpPr>
          <p:nvPr/>
        </p:nvGrpSpPr>
        <p:grpSpPr bwMode="auto">
          <a:xfrm>
            <a:off x="279400" y="152400"/>
            <a:ext cx="8686800" cy="368300"/>
            <a:chOff x="176" y="96"/>
            <a:chExt cx="5472" cy="232"/>
          </a:xfrm>
        </p:grpSpPr>
        <p:sp>
          <p:nvSpPr>
            <p:cNvPr id="89097"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endParaRPr lang="en-US" sz="2400"/>
            </a:p>
          </p:txBody>
        </p:sp>
        <p:sp>
          <p:nvSpPr>
            <p:cNvPr id="89098"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p>
          </p:txBody>
        </p:sp>
        <p:sp>
          <p:nvSpPr>
            <p:cNvPr id="89099"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endParaRPr lang="en-US" sz="2400"/>
            </a:p>
          </p:txBody>
        </p:sp>
        <p:sp>
          <p:nvSpPr>
            <p:cNvPr id="89100"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p>
          </p:txBody>
        </p:sp>
      </p:grpSp>
      <p:pic>
        <p:nvPicPr>
          <p:cNvPr id="7" name="Picture 13" descr="®VMLOGO"/>
          <p:cNvPicPr>
            <a:picLocks noChangeAspect="1" noChangeArrowheads="1"/>
          </p:cNvPicPr>
          <p:nvPr/>
        </p:nvPicPr>
        <p:blipFill>
          <a:blip r:embed="rId6" cstate="print"/>
          <a:srcRect/>
          <a:stretch>
            <a:fillRect/>
          </a:stretch>
        </p:blipFill>
        <p:spPr bwMode="auto">
          <a:xfrm>
            <a:off x="8382000" y="6019800"/>
            <a:ext cx="527050" cy="609600"/>
          </a:xfrm>
          <a:prstGeom prst="rect">
            <a:avLst/>
          </a:prstGeom>
          <a:noFill/>
        </p:spPr>
      </p:pic>
      <p:pic>
        <p:nvPicPr>
          <p:cNvPr id="8" name="Picture 7" descr="Wards_50_logo.jpg"/>
          <p:cNvPicPr>
            <a:picLocks noChangeAspect="1"/>
          </p:cNvPicPr>
          <p:nvPr/>
        </p:nvPicPr>
        <p:blipFill>
          <a:blip r:embed="rId7" cstate="print"/>
          <a:stretch>
            <a:fillRect/>
          </a:stretch>
        </p:blipFill>
        <p:spPr>
          <a:xfrm>
            <a:off x="228600" y="6096000"/>
            <a:ext cx="612531" cy="609600"/>
          </a:xfrm>
          <a:prstGeom prst="rect">
            <a:avLst/>
          </a:prstGeom>
        </p:spPr>
      </p:pic>
    </p:spTree>
    <p:extLst>
      <p:ext uri="{BB962C8B-B14F-4D97-AF65-F5344CB8AC3E}">
        <p14:creationId xmlns:p14="http://schemas.microsoft.com/office/powerpoint/2010/main" xmlns="" val="492073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hyperlink" Target="http://www.mygasfireplacerepair.com/wp-content/uploads/2013/02/fp-framed.jpg" TargetMode="Externa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971800"/>
            <a:ext cx="8229600" cy="1143000"/>
          </a:xfrm>
        </p:spPr>
        <p:txBody>
          <a:bodyPr anchor="ctr"/>
          <a:lstStyle/>
          <a:p>
            <a:pPr algn="ctr"/>
            <a:r>
              <a:rPr lang="en-US" sz="3600" dirty="0" smtClean="0"/>
              <a:t>Condominium Buildings Presenting Wood Burning Exposures</a:t>
            </a:r>
            <a:endParaRPr lang="en-US" sz="3600" dirty="0">
              <a:latin typeface="Arial" pitchFamily="34" charset="0"/>
              <a:cs typeface="Arial" pitchFamily="34" charset="0"/>
            </a:endParaRPr>
          </a:p>
        </p:txBody>
      </p:sp>
      <p:sp>
        <p:nvSpPr>
          <p:cNvPr id="5" name="Content Placeholder 4"/>
          <p:cNvSpPr>
            <a:spLocks noGrp="1"/>
          </p:cNvSpPr>
          <p:nvPr>
            <p:ph idx="4294967295"/>
          </p:nvPr>
        </p:nvSpPr>
        <p:spPr>
          <a:xfrm>
            <a:off x="0" y="1828800"/>
            <a:ext cx="8229600" cy="4302125"/>
          </a:xfrm>
          <a:prstGeom prst="rect">
            <a:avLst/>
          </a:prstGeom>
        </p:spPr>
        <p:txBody>
          <a:bodyPr/>
          <a:lstStyle/>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sz="4000" dirty="0" smtClean="0"/>
              <a:t>Venting of Zero Clearance Fireplaces</a:t>
            </a:r>
            <a:endParaRPr lang="en-US" sz="4000" dirty="0"/>
          </a:p>
        </p:txBody>
      </p:sp>
      <p:sp>
        <p:nvSpPr>
          <p:cNvPr id="7" name="Content Placeholder 6"/>
          <p:cNvSpPr>
            <a:spLocks noGrp="1"/>
          </p:cNvSpPr>
          <p:nvPr>
            <p:ph idx="1"/>
          </p:nvPr>
        </p:nvSpPr>
        <p:spPr>
          <a:xfrm>
            <a:off x="457200" y="1828800"/>
            <a:ext cx="8229600" cy="45719"/>
          </a:xfrm>
        </p:spPr>
        <p:txBody>
          <a:bodyPr/>
          <a:lstStyle/>
          <a:p>
            <a:pPr algn="just"/>
            <a:r>
              <a:rPr lang="en-US" sz="2500" dirty="0" smtClean="0"/>
              <a:t>The zero clearance fireplace is vented by a Class A metal chimney</a:t>
            </a:r>
          </a:p>
          <a:p>
            <a:pPr algn="just"/>
            <a:r>
              <a:rPr lang="en-US" sz="2500" dirty="0" smtClean="0"/>
              <a:t>The Class A metal chimney assembly consists of  two wall or three wall chimney pipe that is manufactured in 3-4 foot lengths that typically twist lock together to create a chimney of the desired length/height</a:t>
            </a:r>
          </a:p>
          <a:p>
            <a:pPr algn="just"/>
            <a:r>
              <a:rPr lang="en-US" sz="2500" dirty="0" smtClean="0"/>
              <a:t>This type of chimney relies on an insulating media and/or the insulating effect of the air spaces between the pipe walls to prevent transmission of dangerous levels of heat to the wood framing of the chase that encloses the chimney.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4000" dirty="0" smtClean="0"/>
              <a:t>Venting of Zero Clearance Fireplaces</a:t>
            </a:r>
            <a:endParaRPr lang="en-US" sz="4000" dirty="0"/>
          </a:p>
        </p:txBody>
      </p:sp>
      <p:pic>
        <p:nvPicPr>
          <p:cNvPr id="31747" name="Picture 7" descr="http://www.mygasfireplacerepair.com/wp-content/uploads/2013/02/fp-framed.jpg">
            <a:hlinkClick r:id="rId2"/>
          </p:cNvPr>
          <p:cNvPicPr>
            <a:picLocks noChangeAspect="1" noChangeArrowheads="1"/>
          </p:cNvPicPr>
          <p:nvPr/>
        </p:nvPicPr>
        <p:blipFill>
          <a:blip r:embed="rId3" cstate="print"/>
          <a:srcRect/>
          <a:stretch>
            <a:fillRect/>
          </a:stretch>
        </p:blipFill>
        <p:spPr bwMode="auto">
          <a:xfrm>
            <a:off x="381000" y="2057400"/>
            <a:ext cx="2409825" cy="1981200"/>
          </a:xfrm>
          <a:prstGeom prst="rect">
            <a:avLst/>
          </a:prstGeom>
          <a:noFill/>
          <a:ln w="9525">
            <a:noFill/>
            <a:miter lim="800000"/>
            <a:headEnd/>
            <a:tailEnd/>
          </a:ln>
        </p:spPr>
      </p:pic>
      <p:pic>
        <p:nvPicPr>
          <p:cNvPr id="31748" name="Picture 4" descr="http://lindal.com/atlantic/~img/OobuhlerfireplaceframeP4170006.JPG"/>
          <p:cNvPicPr>
            <a:picLocks noChangeAspect="1" noChangeArrowheads="1"/>
          </p:cNvPicPr>
          <p:nvPr/>
        </p:nvPicPr>
        <p:blipFill>
          <a:blip r:embed="rId4" cstate="print"/>
          <a:srcRect/>
          <a:stretch>
            <a:fillRect/>
          </a:stretch>
        </p:blipFill>
        <p:spPr bwMode="auto">
          <a:xfrm>
            <a:off x="3200400" y="2057400"/>
            <a:ext cx="2543175" cy="1962150"/>
          </a:xfrm>
          <a:prstGeom prst="rect">
            <a:avLst/>
          </a:prstGeom>
          <a:noFill/>
          <a:ln w="9525">
            <a:noFill/>
            <a:miter lim="800000"/>
            <a:headEnd/>
            <a:tailEnd/>
          </a:ln>
        </p:spPr>
      </p:pic>
      <p:pic>
        <p:nvPicPr>
          <p:cNvPr id="10" name="Picture 2" descr="http://www.djconstruction.biz/havchimneyhalfframed.JPG"/>
          <p:cNvPicPr>
            <a:picLocks noChangeAspect="1" noChangeArrowheads="1"/>
          </p:cNvPicPr>
          <p:nvPr/>
        </p:nvPicPr>
        <p:blipFill>
          <a:blip r:embed="rId5" cstate="print"/>
          <a:srcRect/>
          <a:stretch>
            <a:fillRect/>
          </a:stretch>
        </p:blipFill>
        <p:spPr bwMode="auto">
          <a:xfrm>
            <a:off x="6096000" y="2057400"/>
            <a:ext cx="2362200" cy="1828800"/>
          </a:xfrm>
          <a:prstGeom prst="rect">
            <a:avLst/>
          </a:prstGeom>
          <a:noFill/>
        </p:spPr>
      </p:pic>
      <p:sp>
        <p:nvSpPr>
          <p:cNvPr id="31750" name="AutoShape 6" descr="Image result for condominiums with masonry chimney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Image result for condominiums with masonry chimney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http://chimneykeepers.com/ck-wordpress/wp-content/uploads/2014/09/2014-09-11-12.03.40.jpg"/>
          <p:cNvPicPr/>
          <p:nvPr/>
        </p:nvPicPr>
        <p:blipFill>
          <a:blip r:embed="rId6" cstate="print"/>
          <a:srcRect/>
          <a:stretch>
            <a:fillRect/>
          </a:stretch>
        </p:blipFill>
        <p:spPr bwMode="auto">
          <a:xfrm>
            <a:off x="2895600" y="4191000"/>
            <a:ext cx="3048000" cy="2095500"/>
          </a:xfrm>
          <a:prstGeom prst="rect">
            <a:avLst/>
          </a:prstGeom>
          <a:noFill/>
          <a:ln w="9525">
            <a:noFill/>
            <a:miter lim="800000"/>
            <a:headEnd/>
            <a:tailEnd/>
          </a:ln>
        </p:spPr>
      </p:pic>
      <p:pic>
        <p:nvPicPr>
          <p:cNvPr id="14" name="Picture 13" descr="http://chimneykeepers.com/ck-wordpress/wp-content/uploads/2014/09/2014-09-11-12.07.09.jpg"/>
          <p:cNvPicPr/>
          <p:nvPr/>
        </p:nvPicPr>
        <p:blipFill>
          <a:blip r:embed="rId7" cstate="print"/>
          <a:srcRect/>
          <a:stretch>
            <a:fillRect/>
          </a:stretch>
        </p:blipFill>
        <p:spPr bwMode="auto">
          <a:xfrm>
            <a:off x="6400800" y="4038600"/>
            <a:ext cx="2438400" cy="1981200"/>
          </a:xfrm>
          <a:prstGeom prst="rect">
            <a:avLst/>
          </a:prstGeom>
          <a:noFill/>
          <a:ln w="9525">
            <a:noFill/>
            <a:miter lim="800000"/>
            <a:headEnd/>
            <a:tailEnd/>
          </a:ln>
        </p:spPr>
      </p:pic>
      <p:pic>
        <p:nvPicPr>
          <p:cNvPr id="31754" name="Picture 10" descr="https://encrypted-tbn3.gstatic.com/images?q=tbn:ANd9GcSc51ONVi4UbZwVAIU4xi1GqdJCy-ml2tGMGxzWHCDudYin5oLQ"/>
          <p:cNvPicPr>
            <a:picLocks noChangeAspect="1" noChangeArrowheads="1"/>
          </p:cNvPicPr>
          <p:nvPr/>
        </p:nvPicPr>
        <p:blipFill>
          <a:blip r:embed="rId8" cstate="print"/>
          <a:srcRect/>
          <a:stretch>
            <a:fillRect/>
          </a:stretch>
        </p:blipFill>
        <p:spPr bwMode="auto">
          <a:xfrm>
            <a:off x="457200" y="434340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600" dirty="0" smtClean="0"/>
              <a:t>Visual Clues to the Potential Presence of Zero Clearance Fireplaces or Wood Stoves</a:t>
            </a:r>
            <a:endParaRPr lang="en-US" sz="3600" dirty="0"/>
          </a:p>
        </p:txBody>
      </p:sp>
      <p:pic>
        <p:nvPicPr>
          <p:cNvPr id="32770" name="Picture 2" descr="Image result for b vent in frame chimney chase"/>
          <p:cNvPicPr>
            <a:picLocks noChangeAspect="1" noChangeArrowheads="1"/>
          </p:cNvPicPr>
          <p:nvPr/>
        </p:nvPicPr>
        <p:blipFill>
          <a:blip r:embed="rId2" cstate="print"/>
          <a:srcRect/>
          <a:stretch>
            <a:fillRect/>
          </a:stretch>
        </p:blipFill>
        <p:spPr bwMode="auto">
          <a:xfrm>
            <a:off x="228600" y="1905001"/>
            <a:ext cx="1743075" cy="2286000"/>
          </a:xfrm>
          <a:prstGeom prst="rect">
            <a:avLst/>
          </a:prstGeom>
          <a:noFill/>
        </p:spPr>
      </p:pic>
      <p:pic>
        <p:nvPicPr>
          <p:cNvPr id="32772" name="Picture 4" descr="http://firewoodhoardersclub.com/forums/data/attachments/53/53453-b9b4c837b710437287c18bef36c36406.jpg"/>
          <p:cNvPicPr>
            <a:picLocks noChangeAspect="1" noChangeArrowheads="1"/>
          </p:cNvPicPr>
          <p:nvPr/>
        </p:nvPicPr>
        <p:blipFill>
          <a:blip r:embed="rId3" cstate="print"/>
          <a:srcRect/>
          <a:stretch>
            <a:fillRect/>
          </a:stretch>
        </p:blipFill>
        <p:spPr bwMode="auto">
          <a:xfrm>
            <a:off x="2209800" y="1905000"/>
            <a:ext cx="3886200" cy="2286000"/>
          </a:xfrm>
          <a:prstGeom prst="rect">
            <a:avLst/>
          </a:prstGeom>
          <a:noFill/>
        </p:spPr>
      </p:pic>
      <p:pic>
        <p:nvPicPr>
          <p:cNvPr id="32774" name="Picture 6" descr="http://s3-media4.fl.yelpcdn.com/bphoto/Axnj66tVmLyAU3H_1PKMQQ/ls.jpg"/>
          <p:cNvPicPr>
            <a:picLocks noChangeAspect="1" noChangeArrowheads="1"/>
          </p:cNvPicPr>
          <p:nvPr/>
        </p:nvPicPr>
        <p:blipFill>
          <a:blip r:embed="rId4" cstate="print"/>
          <a:srcRect/>
          <a:stretch>
            <a:fillRect/>
          </a:stretch>
        </p:blipFill>
        <p:spPr bwMode="auto">
          <a:xfrm>
            <a:off x="6324600" y="1905000"/>
            <a:ext cx="2514600" cy="2286000"/>
          </a:xfrm>
          <a:prstGeom prst="rect">
            <a:avLst/>
          </a:prstGeom>
          <a:noFill/>
        </p:spPr>
      </p:pic>
      <p:pic>
        <p:nvPicPr>
          <p:cNvPr id="32778" name="Picture 10" descr="http://i794.photobucket.com/albums/yy228/southbaltorj8/DSC00530.jpg"/>
          <p:cNvPicPr>
            <a:picLocks noChangeAspect="1" noChangeArrowheads="1"/>
          </p:cNvPicPr>
          <p:nvPr/>
        </p:nvPicPr>
        <p:blipFill>
          <a:blip r:embed="rId5" cstate="print"/>
          <a:srcRect/>
          <a:stretch>
            <a:fillRect/>
          </a:stretch>
        </p:blipFill>
        <p:spPr bwMode="auto">
          <a:xfrm rot="5400000">
            <a:off x="3505200" y="4572000"/>
            <a:ext cx="2133600" cy="1981200"/>
          </a:xfrm>
          <a:prstGeom prst="rect">
            <a:avLst/>
          </a:prstGeom>
          <a:noFill/>
        </p:spPr>
      </p:pic>
      <p:sp>
        <p:nvSpPr>
          <p:cNvPr id="32780" name="AutoShape 12" descr="Image result for zero clearance fireplace chim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82" name="Picture 14" descr="http://www.doityourself.com/forum/attachments/paneling-trim/4332d1350218324-creosote-house-vinyl-siding-after1.jpg"/>
          <p:cNvPicPr>
            <a:picLocks noChangeAspect="1" noChangeArrowheads="1"/>
          </p:cNvPicPr>
          <p:nvPr/>
        </p:nvPicPr>
        <p:blipFill>
          <a:blip r:embed="rId6" cstate="print"/>
          <a:srcRect/>
          <a:stretch>
            <a:fillRect/>
          </a:stretch>
        </p:blipFill>
        <p:spPr bwMode="auto">
          <a:xfrm>
            <a:off x="6019800" y="4267200"/>
            <a:ext cx="2743200" cy="1676400"/>
          </a:xfrm>
          <a:prstGeom prst="rect">
            <a:avLst/>
          </a:prstGeom>
          <a:noFill/>
        </p:spPr>
      </p:pic>
      <p:pic>
        <p:nvPicPr>
          <p:cNvPr id="32784" name="Picture 16" descr="http://www.diychatroom.com/attachments/f9/26896d1290134375-vinyl-sided-chimney-side-house-rotting-osb-img_3398-2.jpg"/>
          <p:cNvPicPr>
            <a:picLocks noChangeAspect="1" noChangeArrowheads="1"/>
          </p:cNvPicPr>
          <p:nvPr/>
        </p:nvPicPr>
        <p:blipFill>
          <a:blip r:embed="rId7" cstate="print"/>
          <a:srcRect/>
          <a:stretch>
            <a:fillRect/>
          </a:stretch>
        </p:blipFill>
        <p:spPr bwMode="auto">
          <a:xfrm>
            <a:off x="1219200" y="4419600"/>
            <a:ext cx="22098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Visual Clues to the Potential Presence of Zero Clearance Fireplaces or Wood Stoves</a:t>
            </a:r>
            <a:endParaRPr lang="en-US" sz="3200" dirty="0"/>
          </a:p>
        </p:txBody>
      </p:sp>
      <p:pic>
        <p:nvPicPr>
          <p:cNvPr id="1026" name="Picture 19"/>
          <p:cNvPicPr>
            <a:picLocks noChangeAspect="1" noChangeArrowheads="1"/>
          </p:cNvPicPr>
          <p:nvPr/>
        </p:nvPicPr>
        <p:blipFill>
          <a:blip r:embed="rId2" cstate="print"/>
          <a:srcRect/>
          <a:stretch>
            <a:fillRect/>
          </a:stretch>
        </p:blipFill>
        <p:spPr bwMode="auto">
          <a:xfrm>
            <a:off x="457201" y="1828801"/>
            <a:ext cx="2209800" cy="2286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53000" y="4572000"/>
            <a:ext cx="3225800" cy="2133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990600" y="4419600"/>
            <a:ext cx="3378200" cy="2133600"/>
          </a:xfrm>
          <a:prstGeom prst="rect">
            <a:avLst/>
          </a:prstGeom>
          <a:noFill/>
          <a:ln w="9525">
            <a:noFill/>
            <a:miter lim="800000"/>
            <a:headEnd/>
            <a:tailEnd/>
          </a:ln>
          <a:effectLst/>
        </p:spPr>
      </p:pic>
      <p:pic>
        <p:nvPicPr>
          <p:cNvPr id="6" name="Picture 5" descr="R:\Documents and Settings\drung\Local Settings\Temporary Internet Files\Content.Word\FullSizeRender.jpg"/>
          <p:cNvPicPr/>
          <p:nvPr/>
        </p:nvPicPr>
        <p:blipFill>
          <a:blip r:embed="rId5" cstate="print"/>
          <a:srcRect/>
          <a:stretch>
            <a:fillRect/>
          </a:stretch>
        </p:blipFill>
        <p:spPr bwMode="auto">
          <a:xfrm>
            <a:off x="4191000" y="1828800"/>
            <a:ext cx="300037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600" dirty="0" smtClean="0"/>
              <a:t>Masonry Chimneys Indicate Conventional Masonry/Non Zero Clearance Fireplaces</a:t>
            </a:r>
            <a:endParaRPr lang="en-US" sz="3600" dirty="0"/>
          </a:p>
        </p:txBody>
      </p:sp>
      <p:pic>
        <p:nvPicPr>
          <p:cNvPr id="13313" name="Picture 1"/>
          <p:cNvPicPr>
            <a:picLocks noChangeAspect="1" noChangeArrowheads="1"/>
          </p:cNvPicPr>
          <p:nvPr/>
        </p:nvPicPr>
        <p:blipFill>
          <a:blip r:embed="rId2" cstate="print"/>
          <a:srcRect/>
          <a:stretch>
            <a:fillRect/>
          </a:stretch>
        </p:blipFill>
        <p:spPr bwMode="auto">
          <a:xfrm>
            <a:off x="1981200" y="2133600"/>
            <a:ext cx="508635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Gas Fireplace Venting</a:t>
            </a:r>
            <a:endParaRPr lang="en-US" dirty="0"/>
          </a:p>
        </p:txBody>
      </p:sp>
      <p:pic>
        <p:nvPicPr>
          <p:cNvPr id="7" name="Picture 8" descr="Image result for zero clearance fireplace chimney"/>
          <p:cNvPicPr>
            <a:picLocks noChangeAspect="1" noChangeArrowheads="1"/>
          </p:cNvPicPr>
          <p:nvPr/>
        </p:nvPicPr>
        <p:blipFill>
          <a:blip r:embed="rId2" cstate="print"/>
          <a:srcRect/>
          <a:stretch>
            <a:fillRect/>
          </a:stretch>
        </p:blipFill>
        <p:spPr bwMode="auto">
          <a:xfrm>
            <a:off x="6324600" y="1752601"/>
            <a:ext cx="2438400" cy="1752600"/>
          </a:xfrm>
          <a:prstGeom prst="rect">
            <a:avLst/>
          </a:prstGeom>
          <a:noFill/>
        </p:spPr>
      </p:pic>
      <p:sp>
        <p:nvSpPr>
          <p:cNvPr id="30724" name="AutoShape 4" descr="data:image/jpeg;base64,/9j/4AAQSkZJRgABAQAAAQABAAD/2wCEAAkGBxQSEhQUEhQUFBUUFRQUFBQVGBYVFBQUFBQWFhUVFBUYHCggGBwlHBQVITEhJSkrLi4uFx8zODMsNygtLisBCgoKDg0OFw8PGCwcHCQsLCwsLCwsLCwsLCwsLCwsLCwsLCwsLCwsLCwsLCwsLCwsLCwsLCwsLCwsLCwsLCwsLP/AABEIAQMAwgMBIgACEQEDEQH/xAAcAAABBQEBAQAAAAAAAAAAAAABAAIDBAUGBwj/xABJEAABAgIECAsEBgkFAQEAAAABAAIDEQQSITEFEyJBUYGRkgYyUmFiY3Gh0dLiU5OxwRQVQnKi8AcjM0OCo7LC4SRUZHPxFuP/xAAZAQEBAQEBAQAAAAAAAAAAAAAAAQIDBAX/xAAhEQEBAQABBAMBAQEAAAAAAAAAARESAgMhMRNBUUJhMv/aAAwDAQACEQMRAD8A9GTCUi5NJXpcTayna9ViE9rkXUznJhKVZCaGhJEuRBTXBVNVKWqjYehaERs1zeCoVIESEXuJa4x8Y2tOQbdMXCTpDJ771rliZrfo8NOcFNDbJB4UtEKBTiEpLKoXBMIUzgoygjqoJ5QkgIRCACeAhogolybNJRdFRxFIAmxEFdJFJUxrlNTkJKIBSSKUkCQKICMlUAFOJTC1OAuVDHBVhKcPnbFO17fBWqVY10r5GXbm71WdDJqAXiGSO3GWarJa1BZBQmky0AjOJo1EDaqaVKQonIGOChcp3lQORTUQmlCaiJQnKEOUgcikUUJpKBFyY4olMcVVMSTZpIrXJQLlGHJEoykaU8BQAqRj1UTVE4MToZUrYaKZiZhJ0HMrWZFoU0xnR6NY0aXN/Ca39qgoLBNv/UO95WnFblNGgOdrEm/3FZ+DhMj/AKmf1OTTEjYcnFunKH9w2kH+JOIUsZplOVrTPtGcawTrkhEbZMWhBWeFE4K2GKKI1UU3BREK05qhc1EQOUZKe9QuKgcHJ4KgmmvpAbf+dKC1WQfGkQNJWbGwi2oTMZImVE6l1nN5q12ofE/BTVxtqJ6p0alTIHN87+5Wa8z+bZ/k7FYoJKXFpKjP4L4VMeFN5FcEzbZMDMZDMtoFcVwDpjAHQ5srZqoFoEvtZ712YKx27vTKdXs8FPYo3PDRMkAaSZDvVKNh2jsviNPM2bz+Ga1amNhrpK1R4q4yk8MobeJDiO7ZNHzPcsyPw0jniMYwc83HaSB3LF641OivTXOQi0hjBN7mtGlxAHevIqRwhpUS+K4fdIZ/TJZzy9xmZk6SZ981i9yNzt16vSeE9FY4zitdkgCrN1szO0CWhZtO4RNolQllcvhtAAcGgVZ3mR5S81ZR312yF5Fi6jhqC4w5CYawTIIsnVAvPMk6vFpx8yJ6Zw+ju/Zthw9rjtNncsqicK6TDJlFJBMy14Dm/wAIPFFlwkFi1PzMIVOxc+d/W+MdjR+H0QceFDd90uafmrjeHEJ3GhxG9lVw+I+C4EgaR3+CFnKb3+Cs7lTh0vSYXCajP/eVfvNcO+Ulbh02G/iRGO7HAryquOU3v8Ea7eU3v8Fqd5m9ufr1N6rvXncHCDmcWMW9jjLYrkLhDFH71rvvAH4SK1O9GfjrraVFlYPzzrKiRC5jnH7JI2i06prMdwiLrTi7L5EgS75JRMOwzDLAZEunOYNhM+a3UnPpv2nGwXwCWmUpudYB8DotUrBUEhmZlHNWnlCf8KkwbDhxMtjnEAZLSZTqOOVYTYC6Skh0fGlxLqrXGRIGarWcAO1pCshq7gh5IEwZulaRmBldmsI2rWorqz7MxI7JcY7SQs1tLqgNmC/iC6xwrTcdMiXE/wAK2KHVhtMyLv8A3WtQWi4BJY73xSTJolMyygLOxJXVxyHBPALhEZExsMFszUaQ90rpmRI5kuF0ekUeLMRH4p9rDWcZHOw25s3NrXS4ChQADiJGwBzhM1uedxz2hW8L4KbSITob89xztcLnD86Vj45xyJy8vKomGHnjPJ7bfmojhE8o7FfouA3NMRsQZTIhYbbLGgzB0GsDrVj6nbobt/wvNZXbwx/p55TvzqS+nHS/86ltDBTehtUgwW3oKYMA006X7Sh9LOh20+K6MYLb0d0p4wWPy0phrCoFPc14IBuLb+UJZ9updV+kClubGxbRMOhQp5pFpJHz2qsMGANLrbwBkm/tWtwog16Ub7IcMWCelbn/ADUvuOAMR2g7Smlz+T8V1wwZzO2BPGCTyH7AsYuuNm/k/FENfyV2YwM7kP7k4YFd7N6mGuLqP5I2IGFE5I2LtvqV3s396d9SO9mdrkw1wxgxNHchiYmhdz9SO5H4j4IHAx5Ld5MNcRBxgrC6s0t7RzprQZyXaQcE/rAJNF4sM7ZTl3LlKYwsjRG52xHCXY4osbOCIprthtlY1wc6dlkwCNZFmm1b0GPUo8IHJeHRKrXXksJJBJsGVIk6Gk6VSwPRgIGMcWh75OAAqkNY42k5wRI9iyqFhBjov64l8NrnVS0yJImbgbiXZtA55+mXJHGzy63BUP8AVmKW1ovEAlxTISnO6c+4m67So0XFtrPdOITlNMyGCbjIDTPOe5Y9A4RV2urAQ6srL5NtnYBeZaPFOpWE2PhuextUh1mTKsHnJIlxrnDQSeezU6ouNYUs6Bs/ykqowZSXZWMDZ21agyZ2yvzJLWo5XB2FTR6wgtArWZZrXE1SLBKyy0lCk4YjRONEdLQDVGwfNZlZRxY4befFeflfTvxkdtwdorTAaSAZueZljn5wPs3XLUFFZoGqDE+ag4MNJosIgPtaXZJb9pzjbMrWxbuTF3mj4OWGaqCA3/yEfmFIIOivqZDHxCnMI8l+uKR8CmmGdG2M/wAEDBDOiLshBOxbtEX+WPgUC0ZxD1xT4JpDNEHfn8kFLC8M1RMROML3CWfMCrlIhzjRDJxtAseWCxo0KnT2tJYBiuO3imZVyMGmLEni+N9sTNwutuW/5T7OxR5O2M/wSLRoZrinwRa1umFqhk/NPB52aoT/ABWFRSZog63z+SVRmij7QVOHnlbIT/BOrnlO90fm1BXDGf8AH2T+aNVumDuE/NWKx5UT3Y8qVY8qLuM+bVBCANMP3T/FGtzt1QYilm7TG3YQRytEb+V4orPpzrWW3P8AZvb9hwvIkvPeFbMXHikAZUR5OtoOf7xXo+EA6qJiLY5vGqStMrZHnXKcN6MyQc4hoMQmcjfiRIDTMsSJXHRcMxCwsBqggNycmTQZysVSG7sErrTPV2X6lCRsQBuVt1nGhBpAAyp2mZF9oTqNTnCqAZgOrVSJiYErjeq8ItdZbZbKRm4ysHOZ5rPgrj2XAyZYKrTYTnzWytN+nMtSDpf/AKWlm2V9thst0WpLm2YSigAAukBoSV5X/USuGgqs+hTvJUv08ezGs+pFtNOaG3afOscnZ6XgiG1sCC04o1YUMZTpHijNLnVvI0UfeB+Sy+DcIQmWECtlHIc7NK8WZltCL0jqhO8E1iohU00fdn8CiCNMHVDd5lJjDy4nux82JVzyou4wf2oG4zpM1Qn+KGNPK2Qnp9Y6YuyGkZ9d+AfNBQpzyXQxWJyxYWFufSQrVY13yc8ZR4rQ7RnIKq04GvCmInHHGIIvGYFW2NJc+Qecs8V1UbJhb/lPtKCeVF3WeVEVtMbZDCIhHkRNcQ+KOKPId71ywpAO0RtsPxRqHRG3mj4OTcUeQNcV3gmlnVw9cU+VA/FnkxveepLFHkxPeHxUVUciBvz/ALUpN5NH3h4IJMSeS/XFehiTyNsV3go5N0UfaD8ksn/j93ioIafCyZ1WiTmGeMLjxxmLbVzP6Rm/6YHQ+Eb53teLs166SnObUdbAunYLbLbMq9Y3DhoNEcSJyEMizOHEdh4yK8rc9RuiKQtOjV+cyhew/ArWMLMGl1fsi4255nPsTXRq7pkZ/wAiedRBpN9mb8hPbK7vuUvV9I7ajUONUbJ1HlVbKeKJlKyZq2lJc0ynPAAD7AALyktfJEypRgQ6HKeDgIk3O/Otd4MAnRE2jzqaDgMgg1X38qX9yxjonwRRDChsYMdJoAsxfzK0mh2iNthj5pjaOeQ/3rk/EHkbYr/BWB1Q8mPvNHwcjijyYvvD8nJmI6tmuI4/2oGAM8OFrf6UD8QeQ/XFd4oGCeQdcV/gmYpvs4G8D/agQ3k0faEFHCDZRIWSBlttrl17mjOOdWobAS4lrDlG1zpG/RJUKfVxkIAQp12nIlOxwOnmV6E8AumYQNY8YZXx5wtfyn2nxbOTA1uHglkaKONYREccuDs9SeKR1kLU0+ZZUybNNG7j80Q9vKo+z1J/0jrG6mHxSx/T/lnwQNxg5cDdPnRx3ThamHzJY/pn3TvKjjum/wB0fIoBj+mzcd4pY88se7cjjenE936E3GHlxPd+hBBToxMN+X9l37t2jTJZHCxs6FEvsaDzWRGFbFJfkuy4tx/d833FkcIBOgxbv2MTtsAdZs+CK8oxoBMr1TdFN2a/tknPeOxB7JgS7r1Z4YMmXXZpdgzBPi0d7CWvFUtMiDeCcygq23LXwdQHR2yDgZEWEgVTYBMZxIZtG3c8+ErPCS72FwVbITfbIfZGjtSWvhrPKO6FH6tm+fKj9HHs4W/6UgGf8baEQW6aN+f4lydSxDfZwNbvSiIbOTRxrHgiIjeXRtnrThGHtIGpp86Boa3RR9oSydNG7vMpBH6yDunzJ30jrIW47zIiIOHKo+z1pY3pwdnqUv0g+0Z7t3ioosQuFURQCbJthkET0E2TRWVEY6NSYYhiHFc0WFsSoGkuHGGVO5MgsxdKiOiubAcBVqPiB7TcCWiY0C8J1CwY6C6tDpFR2kQrbNJAtQpuB8c4uix3OcbzipH+lXfGH20vrWH/ALiDqA8UDhiF/uGamjwWQODMP2sTVDPlT28HYPtI24fIsr4af1zC/wBx+D0K2HnlxPd+hZEHAcFtoxjrDxgQLBfcLVrsiGXGi6mjwQGseXF92PIlWPLi7g8iNY8qNsHglWOmP3KoEzyo26PBK3TG2NSt6/aPMlI6I+8POgZEBkf234Vj00VqFEFtsGIP5RvWy5p5Mff/AP0WY1k6ORbxXg29Ai3SoseGREobZgyTSmzXRhMGHnz25rOdTw7CJEz0iwpkANquD3FpEnNzicwHAiWgzv8Asq5QaUyTw9py2taHNvBaZg25zKRPcpYiy3CcUCVa6y6feks+Z5tqCx5/VyPeMf1kHdPmS+kdZC3D5kcf1h907wSx3WH3R8q00IpHWQ9THeKd9I6waobk3HdY73R8iWO6x/u/QiHY/rD7s+CWP6x3uj5UMd1kT3foSxvWRPdjyIEY59o/3XoURpGU0Yx5mQJGGGg66oTzF6yL7v0KnEjTiwm13nKJk5lUWA9EKKv47rfwelLHdcfdjyJoj9czYE4R+ubqaPBAMd1z/djyIY3rYnu/QnmJ1v4B4JuO638A8qBpfP7b3WOsLaua8GqLVI2fXd3imGJP94XWGyrVzXg1Qnjsjb3qUU63rto8yVXmj73rSlzR9/1oVejH3/Wqg1OjH3/WkYfRjb/rQq9CNv8ArSq9CNv+tAHQujF94fOqFFbkEEfbcMo2i1w1n/Kvuh9CL7w+ZUaJYHC0SiGx1p/aHP8ANSrHiuGoIaQJgutrVQABmAFWwizNpWfCz84keyYPxAV6mtAixJ3V3tuBNhMpWWKgebSujB8Ro1J0I83NYk10xKzYgwZ5y/woLjaISJgOttuKSdIcqfPJJQe5Y3rInu/Qljesie7HkTa/Ti7npSxnTi7noUaOxvWRfdjyI43rIvux5EMZ04u56UcZ04u56UCxnTi+79CWM6cXc9CVfpxdz0pV+lF3fSgBidONuelZweTSWZTzYeMJfZdzBaDonSi7vpWdDdOlNteck8YS+yeZRWsI/Wwdg8yp4TlEYWGIwhxbMNsJAcDKYddZbzK9Xfpg9/mWfhuM8QnEGHMSlV4052ETdJaQyHg+HDiQ4kICFVLqxtk5paRJ0zdMg6gtIUjroeweK5jg5T4zohEQzErCQ0NaeeRC6cRXcuD+f41eqy3wklwHxZ/vGusNjQAbr7Emjmj73rQfEJvdDNhsZfd94ot7I231LFaGr0Y+/wCtKr0Y2/60pc0fe9aFXox9/wBaqDU6Ebf9aVToRd/1oVejG3/WhU6EXf8AWgJh9XF3/UqFHsxgk4SfcbTxp2nWrxh9XF3/AFrEwk39XSRIiwmRMzYGm+alWPJsNMIjxhKzGxe55VDFk5jsW5So5a8gEyxjPtO4rpnSqraU6VpPFi/ade0GWdaSxQbBdyXbCp4NDeSAIbiSZASNpNgtUxpJtnP9znOdtufStrg3FY12NeCTDc8ADTKxxmZWfNCdO3Gmzg3RgAHvfXAAdVlVrDjS5pzSWZEpLXEmwzJM8q2etJTXo49l6nW6UXd/wjX6UXd9KAf0ouz/AAiH9KLu/wCEecQ/pRd30o1+lF3fShjOnF3PSljOnF3PQgNfpxd30pV+lF3fSoH0toMjGeDoLWg6wW2dqkZGBtESIRzMn3hiYC5/Ti7vpWfBM6Te85J4wlm7Fde8EgF8Q3uALZWsFafFGcCxUaK6dJNrnZB4wlOwcwUGviT7KFtPlTX0cmwwoW8fKl9GHsBtHghiB7AbW+CoTaLK6FDH8R8qkEJ3s4e0+VRmCPYDa3wSxA9g3aPKgdEa4Xsa0SNrSSbuxEHnjd/iojCAtxQZYbQQTddcpGv6Ubd9KijP/v2nxS1R94+ZLGDlRth8EK/SjbCqgy5o296kKvRjb3rSnzx+/wAUrOv3j5kALOhG3/WsemtyaSJOGQ6xxmf2bc8zoWwZaI28fOsqki2MJOE4Z45mbWEXzNliVY8owhFAc8SudDM9Niga3Nz0hu1n+Vr03B+MAy2gumRPNKrZ+E7VYouDYNVxOU7KdWaSWgvc6cwNDQ2Y5pppnlljA8S4i9rRnGUwdiu4MoplFaSwBzy7jAkAkZhnsNilfS3WTpI4zgSA3O05d10rFj12l06wvBnLwCS63OnLrdOC3izIssuPlSVEw2Zo4lmsckmGT9epfTBpjbh8qBp4H2ou4fItQUMaUBQBnPYrxrlyZ7aeOVF3D5E4YRbyou4fIrv0AZik3BwGc6Uymxy2EolZ7y2K8ZILQYU7c8zV5jeg3CjK8BjY7iAIhcQ0DKDQAC2rnrOMjo5l1MXBjXXy7ZWrBwjgpojwmj7TI34Wi0aL0yksVaHhF+IhOa95ebXVmkgBwJdbVmb1GcPQxGfE/WVS2QbKTuK22Y7DnzrYwLg+dHhmfGY06iJ/NY2FMGAOIbZKwagplXYfROFkGISGw6QSGucQXysbKf2+cKAcO6N7Okb3rWPQ6Pi4zueDFP4oayoeCrEsuRNjrjw7o3s6Rv8ArQ/+5o/s6Rv+pcsMEKRmCFPK7HUQuGUBxAayPM2W5V9l1Yrom04e0i7h8i5Lg5gYGK2Y4uUdX+ZLvoVDabwO9MpsUhTm+0i7h8ihi4YgtJDo7wReC2RH4VqRaG3MJbV5x+kRlWlmQvhwjrqDwW501NdccOwP9w/YfKrNFprIonDiRXjSA7wXkLV6nwDH+lb2u/qKvFNaJdzx9jllU+O1rohNcDFXvmJE1wL8y6equa4Vw5iIOVR4g2B3is2LK88gUaHFE3OcJgiVglmlI9it0fBENgyYr22SMnAWG8TkuNpYqnUFWL0ka12lKwVBhgnGPM81Zon3Jv1PAABMUZiQXC7MFxddCunE12/0Cj+1/mNSXEVkkxdfTIKRKjDgq+E4obBinRDefwlblc7Fh0Zrb3AdpAUkOIDcQewzXhf0h8+M7a5aOBKS/HMAe8ZQtDnDO0fNVMeyErn8OvqxoTtEOknYwH5LcozpsbO01WzOkyE1z3DAyxJGikg/dNGiE94aoNTATZUaAOqh/wBAWThJuW7tWxguI0QYQLmzxbM45IVePg+uSQ4SJ7UhXB4ViVYzRyobm70RgWhBo9ioYdh/6mG2YtqttnM/rm8Wyw2Z5LsaNgkObWa4EabcyVGF9GTm0ddD9TnSO9OGCTpCeBHwfo0qzuwfM/JbrFWolHqNA5yVZmopyhjUaG8zfChvMgKzmgkgCQmVLNKaCEUGFmgwef8AVtUkKEAMlrWjQ0Bot5gnzSQFYHCZt3PDijuC3ZrG4RNmG9rhtafBS+lnt4dhpknj7o+JWbJbXCdkns+6e5xWKEnpU0GG0i209slLiAHXWWc6rtClYUGo+h0cEgxIoIsIxQv1vSVG3Skovh6dRuFr28eGCNLTI7CnYQ4UMiwXsk4FzS22WewrmHWXzTawzrxzuWFqKHQWkzEjzEt8VcoFCLIrCBeeUzTPM4yzXqs5tt0tBF6AguMp25xO8LrO/ftPD0qjU2O4SlBYMxLnPO4JD8SxeE7SIcWIXue9rGtDuKG13tJDA26wW3kztKw6NheMy+TgNqNOwljIJY4Om5wL7D+dC1093Vzp/XOfWUT2jt4rouBdOiOpLQXuIypisZGQz6VhUqhtrZD5g22te2XNIha/BlzIMdrnPEpG+YvHOu3OfqYt4RgOfS2PsqsLLM5IiEmQGpd9gSC6HBa15BInOV1pmuQwdEa+M22ds9lq7KBEsWb1eVnTcXUJqMOTpqypiRBAFELSDaiE0IohJSSKBVBKy8OjIadDx3gj5q+5UcND9V2OYfxBS+iPHuGsAtdCJnaIkp55OHiuZXefpEhzxB0Y0aM7CuJMJZ6b4bsMaVLDTMWnMaqmJ6iSlASQx1FYHQhUBTCBzpohHnXzsMTYlunvkiIMtJTQT2pNmVEPcDoQJIzJrSc5KBdzpgTzzalFUaTdLUpmusuQfOVg8VZaBR5sM2Eg8xPzW7Q+EERvGAcNIsKxGA50+tJa5VZbPTrYXChtU2EOAMg64mVlqnwTwqhxZNcCx9lkrCbOLK0rjGu1ozlaLJZ1vp7tnuF6q9RZHBUuMXmtHwrFbxYjtZmNhWpA4SvFjmtPOJtPzC6TvRfFdsHpwcFyMHhOJ5QIFkjeeeYV2HwghH7Uu2z4rfyw466EvQLllswk0ixw+KlFMC18kXhV0uVLCx/VP7J7CCmCkGtmkmU+JOE/7rvgrzTi8/8A0g8SEbTJ7x+FvguGrW513vDoVoLM/wCs2ThrhTCOj4p0+mqYgCpMSdCIgnQFpCFISSxbtASRHStbkz5/FTTuRSXzqzPRxv8AzpQc60a/gkksQhx/OxMjCxJJVKjiWItN6SS0qVrpyTIt55kkkDC8iamhRDpSSU+hM91mv5oPSSWYtODVEb0kltDobvgrdGp0RspPOu34pJI303y6OFFJAM1LEiGo63MfgUEl2j0ViU+A17WBwmJAytvqi3vWacGwuQO/xSSXTXOB9XQ+QO9A4Ohcgd6SSbTIZ9Xw+SO9JJJa0y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Image result for gas fireplace v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0" name="AutoShape 10" descr="data:image/jpeg;base64,/9j/4AAQSkZJRgABAQAAAQABAAD/2wCEAAkGBxMTEhUTExIVFhUXGRgYGBcYFxcYGhcYGhUYFxoXHxcYHSggGBolHRoYITEiJSkrLi4uGB8zODMtNygtLisBCgoKDg0OGhAQGisdFx0tKy0rLSstKy0rLSstLS0tLS0rLS0tLS0tKy0tLS0tKy0tLS03LSstKy4tNy0tKysrK//AABEIAKAAoAMBIgACEQEDEQH/xAAcAAACAwEBAQEAAAAAAAAAAAAEBQMGBwIBAAj/xABNEAABAgMEBAgICwQKAwAAAAABAgMABBEFEiExBkFRYQcTInGBkbHRFCMyUpKTocEVJDM0QkNTVHJzs2OjstIWF0Rig6LC4fDxgtPi/8QAGAEAAwEBAAAAAAAAAAAAAAAAAAECAwT/xAAjEQEBAQACAgICAgMAAAAAAAAAARECIRIxQVEiMgNxE0Jh/9oADAMBAAIRAxEAPwBlYlksFhkmXZJ4pskltBqShO0YmsMmrEltcuz6pHdHFg0MvLBKknxTdaEeYnVDzwZVDhrwjPVFDNiy1fmzOJ+yRtO6IZOypZSK+DMZkfJIzSojZuh0zKq804CuW3KAbMl1JStNDg47qOF5ZWPYYWh4LElvuzHqm+6B3LElq/N2Rq+SR3Q2XW7WmykRCusQqcCtWHLU+bM+qb7olRYUtX5sx6pvug5tGFNkSjDUcdcGlhWLBlvuzGv6pHdHzdhS1fmzHk/ZIzBx1b4cBGvbHgRyhhnWCchheiwZUf2Zj1Tf8scOWFLfdmPUt90N0xysYc8WkmNhy33Zj1LfdHaLDlvuzHqm+6GKsxv/AO/dHyRAC/4Clq/NmMf2TfdHibElq08GY9S33QyOMSBOZhZTK27ElcR4Kxgfsm9n4Yl+A5X7sx6pv+WDQmiugV74mAhdmWfAcrT5qx6pv+WALfsSWEq+RLMghp0ghpANQ2aGtMCKRYiIA0iHxSY/Jd/TVBfYj85J0NnilKhKOFKgFJIpiCKg57I7RorPpylnxTzcewxtFjElhih+qb/TTBaFHHog87uK8etYOWZ9vVOI6HUxyzbs22TSbmEE51cWMd4Jzj9CtOqqMThAz7pBHGsqcQSlKbtFqUpQWoi4RgAEZ117oqW3ouoxtjSa1boKZiZKcxySoU9E1G+DmtM7TTip9VR5zQ7hGvs6Sy12gDqRgEi6ABswBg1m25c0BUvCmaDCvHl9Dz4skk+EG0ioJCmVEkDFoaztrhC57TSc8NLiZh0JUoktpWpKCEppgkGgFQDhtjVOEHSNpmz3eLI4xyiE1TSl7AnnArGHWXJG6p0qQMOSknEgZ0wiZLvZ2y8V3a0+nAKBWvzle+sEo0/mDmFdC289tFMmM9NokZtKHSO+CJe1m68sLA/DXsjXEY0UaeTartKCmfi0Kr7Uw0a0/Ca8Yi9+Bq5TdXjVA9UZk7pG1SiAob6GsC/C6DmT1GHhY19On0maVS7XVhr56R01pwxiSKVy5RrnmQUDCMjTazXniJkWqx9on2QrBjWZ3TySbIvKcNQcUJCss8lYZxyOEezj9Y6Odlfugix+DeXXLNqfQvjlIqohRTQnEJoNkCTXBlKg4OPI6UntEZZi5mJ0af2aqnxoJ50LHug5vTSzT/bmRzkjtisL4M2sKTTgqNbaT2ERErgsBHzwepP88Tp5F1Z0kkleTOy5/wAQe+I7ctFhUpMBMwyo8S7SjiDXxSqa4z/+rJVBR9pWQxbUn3mALU4NnENuLK2KIQtWFa8lJVhhnhD08XnR9qjDJ/Ytn92kQUlNQIjsZVJRg7Wmh+7EToAHRDvtPwmlgMYE0tFWFI1J4kkbUqL7ZGGrGnTErK66qQNpN5B2KZH7uYb/APZF8J+UTy7it2LJIZSUpKiCagLIN0UAug0wEWORYCqRW2zr6+jdDqxLUCF8s4axrpujo5csmspPJSuFaYLkwzKNZpoCD9oshKcdw7Yrdoo4u6M8xuwwwA1RfrC0OfmnlzrtW7xWpPGJKcTyU+VQ4J3QZL8GbNUqmH1uEA0baFxOIxqtQKj0BMcvDb7dHKyTGRTBSMzjU4A49UNpPQWeebU8GFIbQhS7zpDdQkVNEqF44VxpGvPKkLPSS2lpkpulRT4x0BZCEkqxVQk0rWJZS0g+3OUCvFibYVep5bbagTgTgdUas9rAhZmu9s2ZRM3ZKTm/dzzRXsMTyixcGNcBnzR1WNLxHk8+Ak0HxtFdl0inTWHFkWeBRHhDSiogVypXXiYTj/uPiMjQYRN4DzbSwwGwlCMki6Kkj/yJG/HoiKR0kDDqWJmqUqFQ6SaXsjUaknVTKJ1nGu0AiuGBFYqenIxaJyKVD2jvhc5+KP4/2xp60YJP/KbY6Iw6QYV6HS92Ql0muKK47CSQObdDgNk9kc2NdApRiRsJgTSFPxWY/Jd/TVBza6qWDqOHMQCIF0iHxWY/Jd/TMOQ9UGzuEeQQyy2oPVQ2hJ5AIvJSAcb2VRBCeEmziDVboJ/ZH3GK1L8GjbjLa0zSklSUqIU0FAXkg0FFA4ExG5wWqFaTiKDXxah/qi/xHa3L4RbNOTzmzFlXuj3+ksrOURLuKUttmYKqoUmgLkuU4qwPkmKwxwSqUKmdRlXBontWIttkcHqZBp18P8apTC0U4u6K1QoHyjvh8c8ui5S4Fs0DjWgsC6VpB6VgGohZwb2sti0Z0POrKGUPnGq7oadxISddK5QWw6RcqMQakjWAa64TszjaZ6eS1KrLqhPIWq/gUkLUpwgjChpgMhzx0cmHFr8vpG3NqfQ2laeJDCiVU5SX0FaCBqwBGOyK9pStV6TAUoJW+42sAkBd+XduhQGYBGEDaFTVVvlOa5Gz1ZV8lDqP9UR6RPk+BnWieljzhRU2f44jOl/KiTUuVWespHlWfLnd4mbqrppWNSsKRuLnUAmjr8wsje42e/2xQrKQo2a22fuk+2edDtR2RomisxemHAftUH02EQZ0NfnyTVyE8w7Imrr1RDKJ5A3YdUTgE4AVrQDnrQRYSoAjxQ3bokKLqlCtaEpqMiQSD2RyU4wCtZsu0TMJKlJCSkJRgSa3UAa8jQCE2nzR4tmnlFSgKbwmI9GZooC8KgkVB/Ak1G/GPdPkB2XZUlXkunI0IqjX1Rny/QuP7tVRJFtKW0pNEJSn0RSO0pxj87tuTVeRNTVdiXXCTryBg1m0rSTlNTgG8r94jFt4tsAPhDidrbSgNWBcSTz5QPpGk+CzGH1Lv6aoyBrSWfQu8Z129du8sIOFa0xTtiSe0ytFTK0qmCpCkKSqrSfJKVA4gYc8KU7wq92S3WXYP7JrruCJnWxrEfWMn4sx+U3+mIIWmopnu7YLC1PIasN2cM7SoZR8ZEIX7UHuhYwnDEU2bobPJvMuY/QVhTPkKiuMyxPK9MwUa4064F0dFLefRqc8JR6xq9BajXpp0VgSx1hOkjZ85wD0panbHXy9MeKwcGSSXgNRsuW6w6oD3wRpqgJYSofRmZZX74RFwbEoXKJVSq7NUoU1jwmqfZSGWltnrmJdxlul9RQU3sAClwKrXdSsYtM7V6Ql+SUjIPWk11rWYf6JOVdQofSEmo9LSR7ohkrDuF0rcvXpiZfSEilEvgC4ealecwwsphDRQlFKoDYpWpupwTXbzxW9ExmdlSl59sA1S86mn4XFD3RCEEAEVqfJI25ih24w6tNlXwnMpSeUZl+hriCpbl3PeRBtmLurWUlKrjxTVy6hKlqVRNSCboNCN1c4YKbUmw64KBXIQAQQAUmpKsE6qnMwG7n2CGrDKhLurdUG3EEXBdAWoqwWgUzRgDTER9pAFBwIyTS+EAUSCoAVoANQEAOLDVgeZB/yEe6C7cRVg7ik9ZIhfYKs/wAtsjoUsd0NrTFWF9H8X+8Z30U/aIeDBs+HXvNaWespHvjTlvK2nrjFbHtl6Ud41kipF1SSKhSa1odnPGmWBpSxN8n5J6nyajmdd1X0h7Yya2dmjnK8qiucA9sBW8iklMJSAlPEu8kCg8hRyEGDOkQW8Pikx+S7+mqJ4HSqxFHwZjD6pr9MQVe3U90Y/J8J0222lsIZIQlKRUGtEgAa88ImPCrN/ZMGu5XfGmE14A7cdsNbOF9CknWlQ/ymMQRwszQ+pYPpfzQ90W4VZtc1LsmXYAdebbUoX6gKWEkjGlaV6oeFfT1s8kKBpWhp0CAkilvS5r9Ywa86aQxu0FK6j7K90KbXVctiUXtVKK63AI6eXpjx9tjYnpdCmpVN0OltQQEpybbpUXqckCoNK64R6TTqmJV99u6VNIKwFCorvAMLpedCrTk1UAPG2mwoD9kpsCvOm6emCNMDek5tIzLK/YKxislctZ5T4QpdUmaCBqohckHkpoMxe21j7g5B41paiSFyDQFcryXTe7fbANkmr61EA3XbLdTuKmeKJ9ghlo05RbeP0ZtI3XZhMM1S04au2lOD9qT1gK98JChOsdmWyLHwhpPwi+qhorizephXiUEitKVpQ03iK7XHZFEkQkR3c9scN1iVZgB9Y30N7ZHou/7w4nPkHPwe0EGEthjlNjc6P8zavfD+bUUsu8mo4tXPgmIpf7KQox6Eg0gAWgPNX1CPUz6cBRXVGDoXuwdNFtURMVcQMl/TTz+eIu1ozKHZGYcbWFoLLuIxx4tWB2GMT+EUYeVnsidNtFpDhacWkrQpChQ0UCkih64OPRcprS7HkmzLs1aaPimyatpNaoGsiJ12awT83ZodraP5Y9sQnwZj8pr9MQXTLdDztO0KzYsqTjKserT3RYLGsGUSsFEqylQIUFBAqCCDUb4XpwOH/BD6ysFCChk7quWoZ0WpJy1K9phFpiCJqWXTEIaJ5w6e6LNPMAOujI8Y4DhsWoZxWNOXrrkqsCtGVVOoUdI7Y7L6Ycfa5yssBaaTrTas0K7nZFCqdJR7IbWxJm4+NrbvtQqEtoTFy03BkPhWTUP8aTdSfamLlaSalY2pWOtJFIxXjK5GYuoW4futnu+g4RFjs1opmUp2PTjeP95SViK9ZNmuvSvIQfGWehtKiKArQ8SkVOFdcXBuzlccpZUPlnHABjgpsJI3GoMP4CpcKEw4qbbSVEoSy2UJ1JvJ5RG8lIxiqoi28JzdJllR+lLoPUpSfdFSahwCEJwiVSY4RmMImVXZDM4scYtnYpY62wf9MWgtXkqTtSodYir2LmkftE+1Dg7ot0qjEVjNN9svKAf+qR4ljbrglCQMI5UYzb6hLWHNHM22Li/wnsidQwMcTnyavwq/hifk/hrdgj4sx+U1+mILKYGsAfFWPymv0xBxxiqhwU4w8spWXPSEgTXohpZBxpzH2xNEZ7buEzMA1+VX/ET74rGnE642hlKFUQ426FggEKCV8moOy+Tzxa9KghuZeK1pTfeWlOZNQEkk+aOUAIV2nZzb4SHQaIBu0JSeVmMNWEdfwxnVXqztDmlXZmZcU64oyr5VW4gOMNrDaxSn2hqCdkfWrbsolRvTTd4k8lJ4xXUisZdpFZTrwB451xIAHFrcUpICcAEitNgy1QPZ80cEUSCMADRKSRtw5JwiFf0trvCHLqKktIW6oCpKuQnXuJ3ZRW57hHmwklDbbNcBUEqB14qGMcWctYddDqK1JrheINST25x7a8u0prAUIyGI9h1xOHvarz9uvzFC84pxQFEkkgpT5oAwpWpy1xLIvpBFS9q1pVTHE3SkVFMhXpjpUmgEDlknAUBOUMG7BSfO6yN8GmVzr2PJedGJzQkCmrJdYCmZpaRg8tR1aveaxbGNHGjne6zBzWisvUVScKYknMQaNkAaPgpeaqtZotGajSpwJp0xoyCArHblCCXsdm+FBvySCMTnXvhjP2ghpTYWTedVdQAK45mp1CCI5d+lEtAUcWKUoo9pge9BFumj7o/vk+/3wE2qIbJo5mT4pX4Vdhj4nGPpg+KX+FXYYj5N9KcJ862hLaQxRCUpFUVNEpCRU1xOEdnhUnz939X/APUXqzZRpcu0VMtkhpulUJP0BXVnDEWaya+JaF2hHi0d0L/JPo/FmX9aM+dbA/w/94nl+FW0EEELYwr9Xnzi9Gly0gzUeJarXHxaNfRE0xIpK0lKGAmpvpLKSThhQ/R9sPyn0MYvaOl8zMLWt1xBKzVQCE0qKUpsjr+kk0frB6AjXlSaVrpxTN2oCwptJvJKTgCByTFad4NpRSioOvNhSjRCbhCcdRUK0i5/JpXjIpH9JZqvyg9AQPNWs6s3lKFaakgddM4uznBvLgYTLwrUjBs5ZatkQPcGoCSoTSrtw5ti9eqQBgql2grCvIZPpU2LUeQq8lfKpSpSDugpWkEyoFJcFDmLgxizTfBk4L3FTF8hIKbyAkKNcUVCjQ0pqiqNWcpDyW3yWTeAWSKlAP0qax20g8v+jI8NovDELHPdEfC2H6fKD0RFse0GaolTc+FpVeNQ2nBISSFGrmNcAaZVikak4HEZ7ILaJIYotqYz4wegIkNuTX2o9AQubTURNdwglosn0PTpJNgGjo9BMcnSid+0QaY4tjZAN2OK401kV9tINqcn07nZ95xRUspKjmaUxwGQiNLrm7qPfHiSokimFAQfdBaUiJ2tAwdd2p6j3xI4+6EKHJIKVVwOw74Ju+2OJryFfhV2QE1GwUeIZwp4tvp5AMMXGswNdO2FdkWuwJdkF9kHi2wQXEAghsbThlBybXltUwz61HfE+PY0WnyjzCJ1IqKDOFwtiWqPHs+tRq6YIFtS33ln1qO+HONLXF0Amm0+wGJEJ26hhvJ1wtXasvU+PZ9ajbzwS7a8vifCGcSPrUbM84cgt13NIoBhsHsp749Ca1G32VTSBX7cl71zjWqAEhXGt3SRQj6VY6ataX+8M+tQPfE3j2D6WVgDtAr2wp0hsVmaQW3RkeQ4By0VGGOsbo8RbUuB85Z9YjviU2vLAU8JYpn8q3v3xUnRWs2tGXnLMCmlXXWHEqSFEVRsqAfklxWmwLgHR1Rtk3a8osBKn5dSVCigXEEEHaKxn1uaMMpSXJWZZUkElTSnmwoDag3uUN2cOnPSrNiJQIhS+nz09Y7498IT56esd8I7Ul2Pbsc+EIx5Sesd8eeEI89PWO+Gl3h1R2gViIPo89OO8d8fJmEeenrHfCxVEARHN+Qr8J7DHyZhHnp6x3xHMPoKV8tPkmnKGw74eF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Image result for gas fireplace roof v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4" name="Picture 14" descr="https://encrypted-tbn1.gstatic.com/images?q=tbn:ANd9GcRhWWPl6ZoWwFjorUL9AR5Z_0IWlsKXiwB0l9ie51FjEqtZyNQU"/>
          <p:cNvPicPr>
            <a:picLocks noChangeAspect="1" noChangeArrowheads="1"/>
          </p:cNvPicPr>
          <p:nvPr/>
        </p:nvPicPr>
        <p:blipFill>
          <a:blip r:embed="rId3" cstate="print"/>
          <a:srcRect/>
          <a:stretch>
            <a:fillRect/>
          </a:stretch>
        </p:blipFill>
        <p:spPr bwMode="auto">
          <a:xfrm>
            <a:off x="609600" y="4038600"/>
            <a:ext cx="2428875" cy="1876425"/>
          </a:xfrm>
          <a:prstGeom prst="rect">
            <a:avLst/>
          </a:prstGeom>
          <a:noFill/>
        </p:spPr>
      </p:pic>
      <p:sp>
        <p:nvSpPr>
          <p:cNvPr id="30736" name="AutoShape 16" descr="Image result for gas fireplace exterior v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8" name="Picture 18" descr="https://encrypted-tbn2.gstatic.com/images?q=tbn:ANd9GcTQM9dnKwM2CugGH00CE8-svkismwVUQATZtQBwS_-YEE0FusVkIw"/>
          <p:cNvPicPr>
            <a:picLocks noChangeAspect="1" noChangeArrowheads="1"/>
          </p:cNvPicPr>
          <p:nvPr/>
        </p:nvPicPr>
        <p:blipFill>
          <a:blip r:embed="rId4" cstate="print"/>
          <a:srcRect/>
          <a:stretch>
            <a:fillRect/>
          </a:stretch>
        </p:blipFill>
        <p:spPr bwMode="auto">
          <a:xfrm>
            <a:off x="838200" y="1752600"/>
            <a:ext cx="2286000" cy="1714500"/>
          </a:xfrm>
          <a:prstGeom prst="rect">
            <a:avLst/>
          </a:prstGeom>
          <a:noFill/>
        </p:spPr>
      </p:pic>
      <p:sp>
        <p:nvSpPr>
          <p:cNvPr id="30740" name="AutoShape 20" descr="Image result for gas fireplace exterior v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2" name="Picture 22" descr="http://www.nachi.org/forum/attachments/f20/40411d1290912115-gas-fireplace-exterior-wall-exhaust-100_1831.jpg"/>
          <p:cNvPicPr>
            <a:picLocks noChangeAspect="1" noChangeArrowheads="1"/>
          </p:cNvPicPr>
          <p:nvPr/>
        </p:nvPicPr>
        <p:blipFill>
          <a:blip r:embed="rId5" cstate="print"/>
          <a:srcRect/>
          <a:stretch>
            <a:fillRect/>
          </a:stretch>
        </p:blipFill>
        <p:spPr bwMode="auto">
          <a:xfrm>
            <a:off x="3429000" y="1752600"/>
            <a:ext cx="2438400" cy="1752600"/>
          </a:xfrm>
          <a:prstGeom prst="rect">
            <a:avLst/>
          </a:prstGeom>
          <a:noFill/>
        </p:spPr>
      </p:pic>
      <p:pic>
        <p:nvPicPr>
          <p:cNvPr id="14" name="Picture 13" descr="R:\Documents and Settings\drung\Local Settings\Temporary Internet Files\Content.Word\FullSizeRender.jpg"/>
          <p:cNvPicPr/>
          <p:nvPr/>
        </p:nvPicPr>
        <p:blipFill>
          <a:blip r:embed="rId6" cstate="print"/>
          <a:srcRect/>
          <a:stretch>
            <a:fillRect/>
          </a:stretch>
        </p:blipFill>
        <p:spPr bwMode="auto">
          <a:xfrm>
            <a:off x="4800600" y="3962400"/>
            <a:ext cx="2795587"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600" dirty="0" smtClean="0"/>
              <a:t>The Realities of Zero Clearance Fireplaces</a:t>
            </a:r>
            <a:endParaRPr lang="en-US" sz="3600" dirty="0"/>
          </a:p>
        </p:txBody>
      </p:sp>
      <p:sp>
        <p:nvSpPr>
          <p:cNvPr id="3" name="Content Placeholder 2"/>
          <p:cNvSpPr>
            <a:spLocks noGrp="1"/>
          </p:cNvSpPr>
          <p:nvPr>
            <p:ph sz="half" idx="1"/>
          </p:nvPr>
        </p:nvSpPr>
        <p:spPr>
          <a:xfrm>
            <a:off x="457200" y="1676400"/>
            <a:ext cx="4038600" cy="4302125"/>
          </a:xfrm>
        </p:spPr>
        <p:txBody>
          <a:bodyPr/>
          <a:lstStyle/>
          <a:p>
            <a:pPr algn="just"/>
            <a:r>
              <a:rPr lang="en-US" sz="1600" dirty="0" smtClean="0"/>
              <a:t>The nature of their construction and venting lends itself far more appropriately to a limited usage pattern and these appliances are in no way intended to be used as a primary heating source </a:t>
            </a:r>
          </a:p>
          <a:p>
            <a:pPr algn="just"/>
            <a:r>
              <a:rPr lang="en-US" sz="1600" dirty="0" smtClean="0"/>
              <a:t>Condominium Associations can vary substantially in the manner in which they approach the issue of annual cleaning and inspection of zero clearance fireplace and wood stove chimneys</a:t>
            </a:r>
          </a:p>
          <a:p>
            <a:pPr algn="just"/>
            <a:r>
              <a:rPr lang="en-US" sz="1600" dirty="0" smtClean="0"/>
              <a:t>When the issue of chimney cleaning and inspection is left in the hands of the individual unit owners, typically the consistency with which chimneys are cleaned and inspected suffers substantially. </a:t>
            </a:r>
            <a:endParaRPr lang="en-US" sz="1600" dirty="0"/>
          </a:p>
        </p:txBody>
      </p:sp>
      <p:sp>
        <p:nvSpPr>
          <p:cNvPr id="4" name="Content Placeholder 3"/>
          <p:cNvSpPr>
            <a:spLocks noGrp="1"/>
          </p:cNvSpPr>
          <p:nvPr>
            <p:ph sz="half" idx="2"/>
          </p:nvPr>
        </p:nvSpPr>
        <p:spPr>
          <a:xfrm>
            <a:off x="4648200" y="1676400"/>
            <a:ext cx="4038600" cy="4302125"/>
          </a:xfrm>
        </p:spPr>
        <p:txBody>
          <a:bodyPr/>
          <a:lstStyle/>
          <a:p>
            <a:pPr algn="just"/>
            <a:r>
              <a:rPr lang="en-US" sz="1600" dirty="0" smtClean="0"/>
              <a:t>Some Condominium Associations maintain supplies of cordwood on site for use by unit owners and during extended periods of excessively cold weather this can promote excessive use and over-firing of wood stoves </a:t>
            </a:r>
          </a:p>
          <a:p>
            <a:pPr algn="just"/>
            <a:r>
              <a:rPr lang="en-US" sz="1600" dirty="0" smtClean="0"/>
              <a:t>Condominium Associations vary substantially with regard to whether they provide a designated location and receptacle for disposal of ashes and cinders </a:t>
            </a:r>
          </a:p>
          <a:p>
            <a:pPr lvl="0" algn="just"/>
            <a:r>
              <a:rPr lang="en-US" sz="1600" dirty="0" smtClean="0"/>
              <a:t>If the Association allows short term rentals of units the result can be large numbers of renters who are unfamiliar with wood burning appliances and who are more prone to over firing of the zero clearance fireplace</a:t>
            </a:r>
          </a:p>
          <a:p>
            <a:pPr algn="just"/>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200" dirty="0" smtClean="0"/>
              <a:t>Zero Clearance Fireplace As A Potential Fire Loss Source</a:t>
            </a:r>
            <a:endParaRPr lang="en-US" sz="3200" dirty="0"/>
          </a:p>
        </p:txBody>
      </p:sp>
      <p:sp>
        <p:nvSpPr>
          <p:cNvPr id="6" name="Content Placeholder 5"/>
          <p:cNvSpPr>
            <a:spLocks noGrp="1"/>
          </p:cNvSpPr>
          <p:nvPr>
            <p:ph idx="1"/>
          </p:nvPr>
        </p:nvSpPr>
        <p:spPr/>
        <p:txBody>
          <a:bodyPr/>
          <a:lstStyle/>
          <a:p>
            <a:pPr algn="just"/>
            <a:r>
              <a:rPr lang="en-US" sz="1800" dirty="0" smtClean="0"/>
              <a:t>A condominium association lacking a comprehensive protocol to ensure the annual cleaning and inspection of chimneys serving wood stoves or wood burning zero clearance fireplaces can result in creosote accumulating on the inside walls of chimneys</a:t>
            </a:r>
          </a:p>
          <a:p>
            <a:pPr algn="just"/>
            <a:r>
              <a:rPr lang="en-US" sz="1800" dirty="0" smtClean="0"/>
              <a:t>Accumulations of creosote are easily ignitable and can result in chimney fires</a:t>
            </a:r>
          </a:p>
          <a:p>
            <a:pPr algn="just"/>
            <a:r>
              <a:rPr lang="en-US" sz="1800" dirty="0" smtClean="0"/>
              <a:t>Most Class A chimneys are designed and rated for maximum flue gas temperatures of 1,000 degrees</a:t>
            </a:r>
          </a:p>
          <a:p>
            <a:pPr algn="just"/>
            <a:r>
              <a:rPr lang="en-US" sz="1800" dirty="0" smtClean="0"/>
              <a:t>A normal wood fire in a wood stove or fireplace will produce flue gas temperatures in the 600-900 degree range</a:t>
            </a:r>
          </a:p>
          <a:p>
            <a:pPr algn="just"/>
            <a:r>
              <a:rPr lang="en-US" sz="1800" dirty="0" smtClean="0"/>
              <a:t>A chimney fire of any consequence can develop temperatures as high as 2000 – 2,500 degrees </a:t>
            </a:r>
          </a:p>
          <a:p>
            <a:pPr algn="just"/>
            <a:r>
              <a:rPr lang="en-US" sz="1800" dirty="0" smtClean="0"/>
              <a:t>Chimney fires can destroy the structural integrity of Class A chimneys – particularly at the point at which sections of pipe are joined together and this damage can allow the release of hot flue gases from the chimney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dirty="0" smtClean="0"/>
              <a:t>Chimney Fire Realities</a:t>
            </a:r>
            <a:endParaRPr lang="en-US" dirty="0"/>
          </a:p>
        </p:txBody>
      </p:sp>
      <p:sp>
        <p:nvSpPr>
          <p:cNvPr id="7" name="Content Placeholder 6"/>
          <p:cNvSpPr>
            <a:spLocks noGrp="1"/>
          </p:cNvSpPr>
          <p:nvPr>
            <p:ph idx="1"/>
          </p:nvPr>
        </p:nvSpPr>
        <p:spPr/>
        <p:txBody>
          <a:bodyPr/>
          <a:lstStyle/>
          <a:p>
            <a:r>
              <a:rPr lang="en-US" sz="2600" dirty="0" smtClean="0"/>
              <a:t>Not all chimney fires are detected</a:t>
            </a:r>
          </a:p>
          <a:p>
            <a:r>
              <a:rPr lang="en-US" sz="2600" dirty="0" smtClean="0"/>
              <a:t>This is particularly true when the wood fire appliance is being operated by someone unfamiliar with burning wood</a:t>
            </a:r>
          </a:p>
          <a:p>
            <a:r>
              <a:rPr lang="en-US" sz="2600" dirty="0" smtClean="0"/>
              <a:t>Chimneys can be subject to the destructive effects of multiple undetected chimney fires</a:t>
            </a:r>
          </a:p>
          <a:p>
            <a:r>
              <a:rPr lang="en-US" sz="2600" dirty="0" smtClean="0"/>
              <a:t>This cumulative trauma can result in ignition of adjacent combustible construction due to radiated heat from chimney fires or  release of hot flue gases due to a breach in the chimney wall or chimney joint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200" dirty="0" smtClean="0"/>
              <a:t>Scorch Marks on the Exterior Walls of Class A Chimneys are Evidence of Past Chimney Fires</a:t>
            </a:r>
            <a:endParaRPr lang="en-US" sz="3200" dirty="0"/>
          </a:p>
        </p:txBody>
      </p:sp>
      <p:pic>
        <p:nvPicPr>
          <p:cNvPr id="2050" name="Picture 2" descr="83514-dbf4f366714223fc13d2a95f4e768620"/>
          <p:cNvPicPr>
            <a:picLocks noChangeAspect="1" noChangeArrowheads="1"/>
          </p:cNvPicPr>
          <p:nvPr/>
        </p:nvPicPr>
        <p:blipFill>
          <a:blip r:embed="rId2" cstate="print"/>
          <a:srcRect/>
          <a:stretch>
            <a:fillRect/>
          </a:stretch>
        </p:blipFill>
        <p:spPr bwMode="auto">
          <a:xfrm>
            <a:off x="1600200" y="1905000"/>
            <a:ext cx="2381250" cy="2286000"/>
          </a:xfrm>
          <a:prstGeom prst="rect">
            <a:avLst/>
          </a:prstGeom>
          <a:noFill/>
          <a:ln w="9525">
            <a:noFill/>
            <a:miter lim="800000"/>
            <a:headEnd/>
            <a:tailEnd/>
          </a:ln>
        </p:spPr>
      </p:pic>
      <p:pic>
        <p:nvPicPr>
          <p:cNvPr id="2051" name="Picture 10" descr="C:\Users\drung\Downloads\2014-07-11 Bolton Valley\Bolton Valley 002.JPG"/>
          <p:cNvPicPr>
            <a:picLocks noChangeAspect="1" noChangeArrowheads="1"/>
          </p:cNvPicPr>
          <p:nvPr/>
        </p:nvPicPr>
        <p:blipFill>
          <a:blip r:embed="rId3" cstate="print"/>
          <a:srcRect/>
          <a:stretch>
            <a:fillRect/>
          </a:stretch>
        </p:blipFill>
        <p:spPr bwMode="auto">
          <a:xfrm>
            <a:off x="4876800" y="1905000"/>
            <a:ext cx="2676525" cy="2209800"/>
          </a:xfrm>
          <a:prstGeom prst="rect">
            <a:avLst/>
          </a:prstGeom>
          <a:noFill/>
          <a:ln w="9525">
            <a:noFill/>
            <a:miter lim="800000"/>
            <a:headEnd/>
            <a:tailEnd/>
          </a:ln>
        </p:spPr>
      </p:pic>
      <p:pic>
        <p:nvPicPr>
          <p:cNvPr id="2052" name="Picture 19"/>
          <p:cNvPicPr>
            <a:picLocks noChangeAspect="1" noChangeArrowheads="1"/>
          </p:cNvPicPr>
          <p:nvPr/>
        </p:nvPicPr>
        <p:blipFill>
          <a:blip r:embed="rId4" cstate="print"/>
          <a:srcRect/>
          <a:stretch>
            <a:fillRect/>
          </a:stretch>
        </p:blipFill>
        <p:spPr bwMode="auto">
          <a:xfrm>
            <a:off x="1295400" y="4343400"/>
            <a:ext cx="2771775" cy="2286001"/>
          </a:xfrm>
          <a:prstGeom prst="rect">
            <a:avLst/>
          </a:prstGeom>
          <a:noFill/>
          <a:ln w="9525">
            <a:noFill/>
            <a:miter lim="800000"/>
            <a:headEnd/>
            <a:tailEnd/>
          </a:ln>
        </p:spPr>
      </p:pic>
      <p:pic>
        <p:nvPicPr>
          <p:cNvPr id="6" name="Picture 5" descr="R:\Documents and Settings\drung\Local Settings\Temporary Internet Files\Content.Word\FullSizeRender.jpg"/>
          <p:cNvPicPr/>
          <p:nvPr/>
        </p:nvPicPr>
        <p:blipFill>
          <a:blip r:embed="rId5" cstate="print"/>
          <a:srcRect/>
          <a:stretch>
            <a:fillRect/>
          </a:stretch>
        </p:blipFill>
        <p:spPr bwMode="auto">
          <a:xfrm>
            <a:off x="4648200" y="4343400"/>
            <a:ext cx="300037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The VMG Condominium Universe</a:t>
            </a:r>
            <a:endParaRPr lang="en-US" dirty="0"/>
          </a:p>
        </p:txBody>
      </p:sp>
      <p:sp>
        <p:nvSpPr>
          <p:cNvPr id="6" name="Content Placeholder 5"/>
          <p:cNvSpPr>
            <a:spLocks noGrp="1"/>
          </p:cNvSpPr>
          <p:nvPr>
            <p:ph idx="1"/>
          </p:nvPr>
        </p:nvSpPr>
        <p:spPr/>
        <p:txBody>
          <a:bodyPr/>
          <a:lstStyle/>
          <a:p>
            <a:pPr algn="just">
              <a:buNone/>
            </a:pPr>
            <a:r>
              <a:rPr lang="en-US" dirty="0" smtClean="0"/>
              <a:t>The Vermont Mutual Group insures a significant volume of condominium properties. The nature of the occupancy can present itself in several forms across our regional landscape: </a:t>
            </a:r>
          </a:p>
          <a:p>
            <a:r>
              <a:rPr lang="en-US" dirty="0" smtClean="0"/>
              <a:t>Primary homes</a:t>
            </a:r>
          </a:p>
          <a:p>
            <a:r>
              <a:rPr lang="en-US" dirty="0" smtClean="0"/>
              <a:t>Secondary homes</a:t>
            </a:r>
          </a:p>
          <a:p>
            <a:r>
              <a:rPr lang="en-US" dirty="0" smtClean="0"/>
              <a:t>Seasonal homes.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Type B (Gas Fired) Vent Caps</a:t>
            </a:r>
            <a:endParaRPr lang="en-US" dirty="0"/>
          </a:p>
        </p:txBody>
      </p:sp>
      <p:pic>
        <p:nvPicPr>
          <p:cNvPr id="8194" name="Picture 2" descr="http://www.city-data.com/forum/attachments/new-jersey/109845d1365521619-can-i-convert-my-gas-fireplace-f4.jpg"/>
          <p:cNvPicPr>
            <a:picLocks noChangeAspect="1" noChangeArrowheads="1"/>
          </p:cNvPicPr>
          <p:nvPr/>
        </p:nvPicPr>
        <p:blipFill>
          <a:blip r:embed="rId2" cstate="print"/>
          <a:srcRect/>
          <a:stretch>
            <a:fillRect/>
          </a:stretch>
        </p:blipFill>
        <p:spPr bwMode="auto">
          <a:xfrm>
            <a:off x="457200" y="1981200"/>
            <a:ext cx="3289300" cy="3733800"/>
          </a:xfrm>
          <a:prstGeom prst="rect">
            <a:avLst/>
          </a:prstGeom>
          <a:noFill/>
        </p:spPr>
      </p:pic>
      <p:pic>
        <p:nvPicPr>
          <p:cNvPr id="8196" name="Picture 4" descr="http://www.hartandcooley.com/assets/images/o1/865_hcrmg.jpg"/>
          <p:cNvPicPr>
            <a:picLocks noChangeAspect="1" noChangeArrowheads="1"/>
          </p:cNvPicPr>
          <p:nvPr/>
        </p:nvPicPr>
        <p:blipFill>
          <a:blip r:embed="rId3" cstate="print"/>
          <a:srcRect/>
          <a:stretch>
            <a:fillRect/>
          </a:stretch>
        </p:blipFill>
        <p:spPr bwMode="auto">
          <a:xfrm>
            <a:off x="6553200" y="1752600"/>
            <a:ext cx="2438400" cy="1828800"/>
          </a:xfrm>
          <a:prstGeom prst="rect">
            <a:avLst/>
          </a:prstGeom>
          <a:noFill/>
        </p:spPr>
      </p:pic>
      <p:pic>
        <p:nvPicPr>
          <p:cNvPr id="8198" name="Picture 6" descr="https://www.simplyplumbing.com/media/catalog/product/cache/1/image/9df78eab33525d08d6e5fb8d27136e95/0/5/051666_7.jpg"/>
          <p:cNvPicPr>
            <a:picLocks noChangeAspect="1" noChangeArrowheads="1"/>
          </p:cNvPicPr>
          <p:nvPr/>
        </p:nvPicPr>
        <p:blipFill>
          <a:blip r:embed="rId4" cstate="print"/>
          <a:srcRect/>
          <a:stretch>
            <a:fillRect/>
          </a:stretch>
        </p:blipFill>
        <p:spPr bwMode="auto">
          <a:xfrm>
            <a:off x="3962400" y="3200400"/>
            <a:ext cx="1752600" cy="1752600"/>
          </a:xfrm>
          <a:prstGeom prst="rect">
            <a:avLst/>
          </a:prstGeom>
          <a:noFill/>
        </p:spPr>
      </p:pic>
      <p:pic>
        <p:nvPicPr>
          <p:cNvPr id="8200" name="Picture 8" descr="http://i5.walmartimages.com/dfw/dce07b8c-d458/k2-_09323047-1c91-4372-9616-c27ce50e5725.v1.jpg?odnWidth=144&amp;odnHeight=144"/>
          <p:cNvPicPr>
            <a:picLocks noChangeAspect="1" noChangeArrowheads="1"/>
          </p:cNvPicPr>
          <p:nvPr/>
        </p:nvPicPr>
        <p:blipFill>
          <a:blip r:embed="rId5" cstate="print"/>
          <a:srcRect/>
          <a:stretch>
            <a:fillRect/>
          </a:stretch>
        </p:blipFill>
        <p:spPr bwMode="auto">
          <a:xfrm>
            <a:off x="4191000" y="1676400"/>
            <a:ext cx="1371600" cy="1371601"/>
          </a:xfrm>
          <a:prstGeom prst="rect">
            <a:avLst/>
          </a:prstGeom>
          <a:noFill/>
        </p:spPr>
      </p:pic>
      <p:pic>
        <p:nvPicPr>
          <p:cNvPr id="8202" name="Picture 10" descr="http://hoopferenterprises.com/photos/stone_chimney_02.jpg"/>
          <p:cNvPicPr>
            <a:picLocks noChangeAspect="1" noChangeArrowheads="1"/>
          </p:cNvPicPr>
          <p:nvPr/>
        </p:nvPicPr>
        <p:blipFill>
          <a:blip r:embed="rId6" cstate="print"/>
          <a:srcRect/>
          <a:stretch>
            <a:fillRect/>
          </a:stretch>
        </p:blipFill>
        <p:spPr bwMode="auto">
          <a:xfrm>
            <a:off x="5867400" y="3810000"/>
            <a:ext cx="245745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4000" dirty="0" smtClean="0"/>
              <a:t>Class A (Wood Fired) Chimney Caps</a:t>
            </a:r>
            <a:endParaRPr lang="en-US" sz="4000" dirty="0"/>
          </a:p>
        </p:txBody>
      </p:sp>
      <p:pic>
        <p:nvPicPr>
          <p:cNvPr id="7170" name="Picture 2" descr="http://www.catskillhouse.us/blog/wp-content/uploads/2006/10/paulthurst41_simpson_duratech_chimney.jpg"/>
          <p:cNvPicPr>
            <a:picLocks noChangeAspect="1" noChangeArrowheads="1"/>
          </p:cNvPicPr>
          <p:nvPr/>
        </p:nvPicPr>
        <p:blipFill>
          <a:blip r:embed="rId2" cstate="print"/>
          <a:srcRect/>
          <a:stretch>
            <a:fillRect/>
          </a:stretch>
        </p:blipFill>
        <p:spPr bwMode="auto">
          <a:xfrm>
            <a:off x="228600" y="2286000"/>
            <a:ext cx="2743200" cy="3200400"/>
          </a:xfrm>
          <a:prstGeom prst="rect">
            <a:avLst/>
          </a:prstGeom>
          <a:noFill/>
        </p:spPr>
      </p:pic>
      <p:pic>
        <p:nvPicPr>
          <p:cNvPr id="7172" name="Picture 4" descr="http://ecx.images-amazon.com/images/I/41BzjVBX4hL._SY355_.jpg"/>
          <p:cNvPicPr>
            <a:picLocks noChangeAspect="1" noChangeArrowheads="1"/>
          </p:cNvPicPr>
          <p:nvPr/>
        </p:nvPicPr>
        <p:blipFill>
          <a:blip r:embed="rId3" cstate="print"/>
          <a:srcRect/>
          <a:stretch>
            <a:fillRect/>
          </a:stretch>
        </p:blipFill>
        <p:spPr bwMode="auto">
          <a:xfrm>
            <a:off x="6248400" y="1828800"/>
            <a:ext cx="2286000" cy="2438400"/>
          </a:xfrm>
          <a:prstGeom prst="rect">
            <a:avLst/>
          </a:prstGeom>
          <a:noFill/>
        </p:spPr>
      </p:pic>
      <p:pic>
        <p:nvPicPr>
          <p:cNvPr id="7176" name="Picture 8" descr="http://magicbroom.net/wp-content/uploads/2015/05/Chimney-Crown-Cap-or-Chase-Cover-Southern-Maryland-Magic-Broom-300x204.jpg"/>
          <p:cNvPicPr>
            <a:picLocks noChangeAspect="1" noChangeArrowheads="1"/>
          </p:cNvPicPr>
          <p:nvPr/>
        </p:nvPicPr>
        <p:blipFill>
          <a:blip r:embed="rId4" cstate="print"/>
          <a:srcRect/>
          <a:stretch>
            <a:fillRect/>
          </a:stretch>
        </p:blipFill>
        <p:spPr bwMode="auto">
          <a:xfrm>
            <a:off x="3124200" y="1981200"/>
            <a:ext cx="2857500" cy="1943101"/>
          </a:xfrm>
          <a:prstGeom prst="rect">
            <a:avLst/>
          </a:prstGeom>
          <a:noFill/>
        </p:spPr>
      </p:pic>
      <p:pic>
        <p:nvPicPr>
          <p:cNvPr id="7180" name="Picture 12" descr="http://4.bp.blogspot.com/-yM0lf8p1weM/UjB8WPzenRI/AAAAAAAAHrM/1ZF7UrvkHGA/s1600/P1310001_edited.JPG"/>
          <p:cNvPicPr>
            <a:picLocks noChangeAspect="1" noChangeArrowheads="1"/>
          </p:cNvPicPr>
          <p:nvPr/>
        </p:nvPicPr>
        <p:blipFill>
          <a:blip r:embed="rId5" cstate="print"/>
          <a:srcRect/>
          <a:stretch>
            <a:fillRect/>
          </a:stretch>
        </p:blipFill>
        <p:spPr bwMode="auto">
          <a:xfrm>
            <a:off x="4114800" y="4267200"/>
            <a:ext cx="2438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Chimney Cleaning and Inspection – Level I</a:t>
            </a:r>
            <a:endParaRPr lang="en-US" sz="3200" dirty="0"/>
          </a:p>
        </p:txBody>
      </p:sp>
      <p:sp>
        <p:nvSpPr>
          <p:cNvPr id="3" name="Content Placeholder 2"/>
          <p:cNvSpPr>
            <a:spLocks noGrp="1"/>
          </p:cNvSpPr>
          <p:nvPr>
            <p:ph idx="1"/>
          </p:nvPr>
        </p:nvSpPr>
        <p:spPr/>
        <p:txBody>
          <a:bodyPr/>
          <a:lstStyle/>
          <a:p>
            <a:r>
              <a:rPr lang="en-US" sz="2200" dirty="0" smtClean="0"/>
              <a:t>NFPA 211 - Standard for Chimneys, Fireplaces, Vents and Solid Fuel Burning Appliances</a:t>
            </a:r>
          </a:p>
          <a:p>
            <a:pPr algn="just"/>
            <a:r>
              <a:rPr lang="en-US" sz="2200" dirty="0" smtClean="0"/>
              <a:t>Level I Inspection - Examine the readily accessible portions of the chimney exterior, interior and accessible portions of the appliance and the chimney connection. Evaluating the basic soundness of the chimney structure and flue as well as the basic appliance installation and connections. Verify the chimney is free of obstruction and combustible deposits.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200" dirty="0" smtClean="0"/>
              <a:t>Chimney Cleaning and Inspection – Level II</a:t>
            </a:r>
            <a:endParaRPr lang="en-US" sz="3200" dirty="0"/>
          </a:p>
        </p:txBody>
      </p:sp>
      <p:sp>
        <p:nvSpPr>
          <p:cNvPr id="6" name="Content Placeholder 5"/>
          <p:cNvSpPr>
            <a:spLocks noGrp="1"/>
          </p:cNvSpPr>
          <p:nvPr>
            <p:ph idx="1"/>
          </p:nvPr>
        </p:nvSpPr>
        <p:spPr/>
        <p:txBody>
          <a:bodyPr/>
          <a:lstStyle/>
          <a:p>
            <a:pPr algn="just"/>
            <a:r>
              <a:rPr lang="en-US" sz="2200" dirty="0" smtClean="0"/>
              <a:t>Level II Inspection -  A Level II inspection includes everything in a Level 1 inspection, plus the accessible portions of the chimney exterior and interior including attics, crawl spaces and basements. It will address proper clearances from combustibles in accessible locations.</a:t>
            </a:r>
            <a:r>
              <a:rPr lang="en-US" sz="2400" i="1" dirty="0" smtClean="0"/>
              <a:t> </a:t>
            </a:r>
          </a:p>
          <a:p>
            <a:pPr algn="just"/>
            <a:r>
              <a:rPr lang="en-US" sz="2400" b="1" i="1" dirty="0" smtClean="0"/>
              <a:t>A Level II inspection shall also include a visual inspection by video scanning or other means in order to examine the internal surfaces and joints of all flue liners incorporated within the chimney</a:t>
            </a:r>
            <a:endParaRPr lang="en-US" sz="2200"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200" dirty="0" smtClean="0"/>
              <a:t>Chimney Cleaning and Inspection – Level III</a:t>
            </a:r>
            <a:endParaRPr lang="en-US" sz="3200" dirty="0"/>
          </a:p>
        </p:txBody>
      </p:sp>
      <p:sp>
        <p:nvSpPr>
          <p:cNvPr id="6" name="Content Placeholder 5"/>
          <p:cNvSpPr>
            <a:spLocks noGrp="1"/>
          </p:cNvSpPr>
          <p:nvPr>
            <p:ph idx="1"/>
          </p:nvPr>
        </p:nvSpPr>
        <p:spPr/>
        <p:txBody>
          <a:bodyPr/>
          <a:lstStyle/>
          <a:p>
            <a:r>
              <a:rPr lang="en-US" sz="2200" dirty="0" smtClean="0"/>
              <a:t>A Level 3 inspection includes all the areas and items checked in a Level 1 and a Level 2 inspection</a:t>
            </a:r>
          </a:p>
          <a:p>
            <a:r>
              <a:rPr lang="en-US" sz="2200" dirty="0" smtClean="0"/>
              <a:t>It also includes the removal of certain components of the building or chimney where necessary. Removal of components (i.e., chimney crown, interior chimney wall) shall be required only when necessary to gain access to areas that are the subject of the inspection. </a:t>
            </a:r>
          </a:p>
          <a:p>
            <a:r>
              <a:rPr lang="en-US" sz="2200" dirty="0" smtClean="0"/>
              <a:t>When serious hazards are suspected, a Level 3 inspection may well be required to determine the condition of the chimney system</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2400" dirty="0" smtClean="0"/>
              <a:t>Comparative Costs Of Level I, II and III Chimney Inspections</a:t>
            </a:r>
            <a:endParaRPr lang="en-US" sz="2400" dirty="0"/>
          </a:p>
        </p:txBody>
      </p:sp>
      <p:pic>
        <p:nvPicPr>
          <p:cNvPr id="6" name="Picture 5"/>
          <p:cNvPicPr/>
          <p:nvPr/>
        </p:nvPicPr>
        <p:blipFill>
          <a:blip r:embed="rId2" cstate="print"/>
          <a:stretch>
            <a:fillRect/>
          </a:stretch>
        </p:blipFill>
        <p:spPr>
          <a:xfrm>
            <a:off x="1066800" y="2743200"/>
            <a:ext cx="7077075" cy="278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Seasonal and Secondary Exposures</a:t>
            </a:r>
            <a:endParaRPr lang="en-US" dirty="0"/>
          </a:p>
        </p:txBody>
      </p:sp>
      <p:sp>
        <p:nvSpPr>
          <p:cNvPr id="6" name="Content Placeholder 5"/>
          <p:cNvSpPr>
            <a:spLocks noGrp="1"/>
          </p:cNvSpPr>
          <p:nvPr>
            <p:ph idx="1"/>
          </p:nvPr>
        </p:nvSpPr>
        <p:spPr/>
        <p:txBody>
          <a:bodyPr/>
          <a:lstStyle/>
          <a:p>
            <a:pPr algn="just"/>
            <a:r>
              <a:rPr lang="en-US" sz="2200" dirty="0" smtClean="0"/>
              <a:t>Those owned as secondary or seasonal homes are often offered, either by the insured or a rental agent, as short term rentals</a:t>
            </a:r>
          </a:p>
          <a:p>
            <a:pPr algn="just"/>
            <a:r>
              <a:rPr lang="en-US" sz="2200" dirty="0" smtClean="0"/>
              <a:t>The majority of the short term rental activity revolves around the ski or foliage seasons.</a:t>
            </a:r>
          </a:p>
          <a:p>
            <a:pPr algn="just"/>
            <a:r>
              <a:rPr lang="en-US" sz="2200" dirty="0" smtClean="0"/>
              <a:t>It is common for many of the secondary or seasonal condominiums to present a wood burning exposure, either in the form of wood stoves or in the form of “zero clearance”/”factory built” fireplaces </a:t>
            </a:r>
          </a:p>
          <a:p>
            <a:pPr algn="just"/>
            <a:r>
              <a:rPr lang="en-US" sz="2200" dirty="0" smtClean="0"/>
              <a:t>While less common, these wood burning “zero clearance” fireplaces can also be found in condominiums in Central and Southern New England that are not associated with ski areas or foliage focused recreational activities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4000" dirty="0" smtClean="0"/>
              <a:t>“Zero clearance”/”factory built” fireplaces</a:t>
            </a:r>
            <a:endParaRPr lang="en-US" sz="4000" dirty="0"/>
          </a:p>
        </p:txBody>
      </p:sp>
      <p:sp>
        <p:nvSpPr>
          <p:cNvPr id="6" name="Content Placeholder 5"/>
          <p:cNvSpPr>
            <a:spLocks noGrp="1"/>
          </p:cNvSpPr>
          <p:nvPr>
            <p:ph idx="1"/>
          </p:nvPr>
        </p:nvSpPr>
        <p:spPr/>
        <p:txBody>
          <a:bodyPr/>
          <a:lstStyle/>
          <a:p>
            <a:pPr algn="just"/>
            <a:r>
              <a:rPr lang="en-US" sz="2300" dirty="0" smtClean="0"/>
              <a:t>Traditional masonry fireplaces are built on site by a mason and are constructed of brick, stone, concrete block and/or tile. Their significant masonry mass provides structural strength and an insulating capacity to protect adjacent combustible construction</a:t>
            </a:r>
          </a:p>
          <a:p>
            <a:pPr algn="just"/>
            <a:r>
              <a:rPr lang="en-US" sz="2300" dirty="0" smtClean="0"/>
              <a:t> Zero clearance fireplaces consist of a pre-manufactured metal fire box, typically equipped with a firebrick lining, enclosed in a larger metal exterior shell/housing</a:t>
            </a:r>
          </a:p>
          <a:p>
            <a:pPr algn="just"/>
            <a:r>
              <a:rPr lang="en-US" sz="2300" dirty="0" smtClean="0"/>
              <a:t>The zero clearance fireplace relies on the insulating effect of the air space between the firebox and exterior shell/housing and maintenance of specific clearances to adjacent combustible construction to prevent ignition from dangerous temperature levels </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4000" dirty="0" smtClean="0"/>
              <a:t>Masonry Fireplace Under Construction</a:t>
            </a:r>
            <a:endParaRPr lang="en-US" sz="4000" dirty="0"/>
          </a:p>
        </p:txBody>
      </p:sp>
      <p:pic>
        <p:nvPicPr>
          <p:cNvPr id="17410" name="Picture 2" descr="http://www.jbmohlermasonry.com/wp-content/gallery/chimneys-fireplaces/jb1.jpg?c48f84"/>
          <p:cNvPicPr>
            <a:picLocks noChangeAspect="1" noChangeArrowheads="1"/>
          </p:cNvPicPr>
          <p:nvPr/>
        </p:nvPicPr>
        <p:blipFill>
          <a:blip r:embed="rId2" cstate="print"/>
          <a:srcRect/>
          <a:stretch>
            <a:fillRect/>
          </a:stretch>
        </p:blipFill>
        <p:spPr bwMode="auto">
          <a:xfrm>
            <a:off x="1143000" y="2209800"/>
            <a:ext cx="7086600" cy="358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4000" dirty="0" smtClean="0"/>
              <a:t>Factory Built/Zero Clearance Fireplace</a:t>
            </a:r>
            <a:endParaRPr lang="en-US" sz="4000" dirty="0"/>
          </a:p>
        </p:txBody>
      </p:sp>
      <p:pic>
        <p:nvPicPr>
          <p:cNvPr id="16385" name="Picture 1" descr="zero-clearance fireplace iowa dubuque"/>
          <p:cNvPicPr>
            <a:picLocks noChangeAspect="1" noChangeArrowheads="1"/>
          </p:cNvPicPr>
          <p:nvPr/>
        </p:nvPicPr>
        <p:blipFill>
          <a:blip r:embed="rId2" cstate="print"/>
          <a:srcRect/>
          <a:stretch>
            <a:fillRect/>
          </a:stretch>
        </p:blipFill>
        <p:spPr bwMode="auto">
          <a:xfrm>
            <a:off x="228600" y="1981200"/>
            <a:ext cx="2486025" cy="2524125"/>
          </a:xfrm>
          <a:prstGeom prst="rect">
            <a:avLst/>
          </a:prstGeom>
          <a:noFill/>
          <a:ln w="9525">
            <a:noFill/>
            <a:miter lim="800000"/>
            <a:headEnd/>
            <a:tailEnd/>
          </a:ln>
        </p:spPr>
      </p:pic>
      <p:pic>
        <p:nvPicPr>
          <p:cNvPr id="16386" name="Picture 4" descr="http://lindal.com/atlantic/~img/OobuhlerfireplaceframeP4170006.JPG"/>
          <p:cNvPicPr>
            <a:picLocks noChangeAspect="1" noChangeArrowheads="1"/>
          </p:cNvPicPr>
          <p:nvPr/>
        </p:nvPicPr>
        <p:blipFill>
          <a:blip r:embed="rId3" cstate="print"/>
          <a:srcRect/>
          <a:stretch>
            <a:fillRect/>
          </a:stretch>
        </p:blipFill>
        <p:spPr bwMode="auto">
          <a:xfrm>
            <a:off x="6324600" y="2209800"/>
            <a:ext cx="2543175" cy="1962150"/>
          </a:xfrm>
          <a:prstGeom prst="rect">
            <a:avLst/>
          </a:prstGeom>
          <a:noFill/>
          <a:ln w="9525">
            <a:noFill/>
            <a:miter lim="800000"/>
            <a:headEnd/>
            <a:tailEnd/>
          </a:ln>
        </p:spPr>
      </p:pic>
      <p:pic>
        <p:nvPicPr>
          <p:cNvPr id="16387" name="Picture 13" descr="zero clearance fireplace"/>
          <p:cNvPicPr>
            <a:picLocks noChangeAspect="1" noChangeArrowheads="1"/>
          </p:cNvPicPr>
          <p:nvPr/>
        </p:nvPicPr>
        <p:blipFill>
          <a:blip r:embed="rId4" cstate="print"/>
          <a:srcRect/>
          <a:stretch>
            <a:fillRect/>
          </a:stretch>
        </p:blipFill>
        <p:spPr bwMode="auto">
          <a:xfrm>
            <a:off x="2971800" y="4114800"/>
            <a:ext cx="2828925" cy="2362200"/>
          </a:xfrm>
          <a:prstGeom prst="rect">
            <a:avLst/>
          </a:prstGeom>
          <a:noFill/>
          <a:ln w="9525">
            <a:noFill/>
            <a:miter lim="800000"/>
            <a:headEnd/>
            <a:tailEnd/>
          </a:ln>
        </p:spPr>
      </p:pic>
      <p:pic>
        <p:nvPicPr>
          <p:cNvPr id="2" name="Picture 2" descr="https://i.ytimg.com/vi/y0reClIJisw/hqdefault.jpg"/>
          <p:cNvPicPr>
            <a:picLocks noChangeAspect="1" noChangeArrowheads="1"/>
          </p:cNvPicPr>
          <p:nvPr/>
        </p:nvPicPr>
        <p:blipFill>
          <a:blip r:embed="rId5" cstate="print"/>
          <a:srcRect/>
          <a:stretch>
            <a:fillRect/>
          </a:stretch>
        </p:blipFill>
        <p:spPr bwMode="auto">
          <a:xfrm>
            <a:off x="2895600" y="1752600"/>
            <a:ext cx="3048000" cy="2285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600" dirty="0" smtClean="0"/>
              <a:t>Venting of Masonry Fireplaces – Lined Brick Chimneys</a:t>
            </a:r>
            <a:endParaRPr lang="en-US" sz="3600" dirty="0"/>
          </a:p>
        </p:txBody>
      </p:sp>
      <p:pic>
        <p:nvPicPr>
          <p:cNvPr id="14338" name="Picture 2" descr="http://3.bp.blogspot.com/-rdLG9ZiodFY/Tm5lqEdC6mI/AAAAAAAAAug/VD3sbyOQQOc/s1600/DSC00960+-+Version+2.jpg"/>
          <p:cNvPicPr>
            <a:picLocks noChangeAspect="1" noChangeArrowheads="1"/>
          </p:cNvPicPr>
          <p:nvPr/>
        </p:nvPicPr>
        <p:blipFill>
          <a:blip r:embed="rId2" cstate="print"/>
          <a:srcRect/>
          <a:stretch>
            <a:fillRect/>
          </a:stretch>
        </p:blipFill>
        <p:spPr bwMode="auto">
          <a:xfrm>
            <a:off x="533400" y="1981200"/>
            <a:ext cx="2743199" cy="3733800"/>
          </a:xfrm>
          <a:prstGeom prst="rect">
            <a:avLst/>
          </a:prstGeom>
          <a:noFill/>
        </p:spPr>
      </p:pic>
      <p:pic>
        <p:nvPicPr>
          <p:cNvPr id="14342" name="Picture 6" descr="http://www.andrewwatkins.com/wp-content/uploads/keiger-masonry5.jpg"/>
          <p:cNvPicPr>
            <a:picLocks noChangeAspect="1" noChangeArrowheads="1"/>
          </p:cNvPicPr>
          <p:nvPr/>
        </p:nvPicPr>
        <p:blipFill>
          <a:blip r:embed="rId3" cstate="print"/>
          <a:srcRect/>
          <a:stretch>
            <a:fillRect/>
          </a:stretch>
        </p:blipFill>
        <p:spPr bwMode="auto">
          <a:xfrm>
            <a:off x="3810000" y="1981200"/>
            <a:ext cx="48768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600" dirty="0" smtClean="0"/>
              <a:t>Venting of Masonry Fireplaces – Unlined Brick Chimneys</a:t>
            </a:r>
            <a:endParaRPr lang="en-US" sz="3600" dirty="0"/>
          </a:p>
        </p:txBody>
      </p:sp>
      <p:sp>
        <p:nvSpPr>
          <p:cNvPr id="29698" name="AutoShape 2" descr="https://www.mychimney.com/blog/wp-content/uploads/2011/07/unline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2" name="Picture 6" descr="Image result for single course unlined brick chimney"/>
          <p:cNvPicPr>
            <a:picLocks noChangeAspect="1" noChangeArrowheads="1"/>
          </p:cNvPicPr>
          <p:nvPr/>
        </p:nvPicPr>
        <p:blipFill>
          <a:blip r:embed="rId2" cstate="print"/>
          <a:srcRect/>
          <a:stretch>
            <a:fillRect/>
          </a:stretch>
        </p:blipFill>
        <p:spPr bwMode="auto">
          <a:xfrm>
            <a:off x="5867400" y="1905000"/>
            <a:ext cx="2466975" cy="1847851"/>
          </a:xfrm>
          <a:prstGeom prst="rect">
            <a:avLst/>
          </a:prstGeom>
          <a:noFill/>
        </p:spPr>
      </p:pic>
      <p:pic>
        <p:nvPicPr>
          <p:cNvPr id="29704" name="Picture 8" descr="https://www.highschimney.com/articles/wp-content/uploads/2011/04/Capless-Chimney.jpg"/>
          <p:cNvPicPr>
            <a:picLocks noChangeAspect="1" noChangeArrowheads="1"/>
          </p:cNvPicPr>
          <p:nvPr/>
        </p:nvPicPr>
        <p:blipFill>
          <a:blip r:embed="rId3" cstate="print"/>
          <a:srcRect/>
          <a:stretch>
            <a:fillRect/>
          </a:stretch>
        </p:blipFill>
        <p:spPr bwMode="auto">
          <a:xfrm>
            <a:off x="152400" y="1905000"/>
            <a:ext cx="4876800" cy="3657600"/>
          </a:xfrm>
          <a:prstGeom prst="rect">
            <a:avLst/>
          </a:prstGeom>
          <a:noFill/>
        </p:spPr>
      </p:pic>
      <p:sp>
        <p:nvSpPr>
          <p:cNvPr id="29706" name="AutoShape 10" descr="data:image/jpeg;base64,/9j/4AAQSkZJRgABAQAAAQABAAD/2wCEAAkGBxQQEBUUEhQUFhQVFxgaGBcYFxYfFhYYHBwcFxwXGBoYHSggHBslHRwaIjEhJSkrLi4uGB8zODMsNygtLiwBCgoKDg0OGhAQGywkICQsLC8sLCwsLCwsLCwsLCwsLCwsLCwsLCwsLCwsLCwsLCwsLCwsLCwsLCwsLCwsLCwsLP/AABEIAREAuAMBIgACEQEDEQH/xAAcAAACAgMBAQAAAAAAAAAAAAAABgQFAQMHAgj/xABEEAACAQIEAwUFBQUGBgIDAAABAhEAAwQSITEFQVEGImFxgRMykaGxByNCUsEUYnLR8BUzNKLh8SRDgpKywnOTY3TS/8QAGgEAAgMBAQAAAAAAAAAAAAAAAAMCBAUBBv/EACsRAAICAQQBBAEEAwEBAAAAAAABAhEDBBIhMUETIjJRcWGBkaEUFVLwBf/aAAwDAQACEQMRAD8AX6KzRW6YwUVmigDFFZorgGKzRRQAUUUUAFFFFAGzD2S7KqiWYgAdSdBTZjfs/wARbsG7mRiBJRZJjz50j4ziTYYBk0c6A9Opp7+zz7QHuOLOIaQfxGqWozSi6iW8GGMlbElrkNlYQa90w/aTwIWL+a2p9nd7wIMiTrppNK2CvZl13Gh/nU8Gffw+yObDtVo31miirRXMVis0UAYorNYoAxRWaK6B6ooooOBRRRQAUUVmuAYorNFAGKKzRQBiis0UAV3FrctZJBjORPLaY89vnXnFWvZuLiaDSYqXxK2xtSDojBiNPLNr6DTrWgXgUIMaxWJq5NZmzY0sVLEkdQdxxXg7a5WsbanYD8XzNcosPkujvAhtDGbf1Ap3+yviJt4j2Tn7t1Mgnu66SfE6fGlztrwxcLirlsB5ViwJygRv3R09aMc9srRycbVM9GsV4sXMyg9RXutpO1aMpqnQUUUV04YorNFAGKKzRXQCs0CigiFFFZoOmKKKzQBiis1iuPg6lYVtwuHa6WFsFioExEazsduVU+Ixo1DAkAiYPy/2qwwWMuoALdwFAMxTRFAO0MBm9ZNZubXOM6j0aOLRKUPd2b7thk95SPMVrqTc7Src7pgawQT3SfA/6VoJUzlOxgqd1PQ9R0POrGDUrJw+yvm0zx8rlAvsiCt4ABgYckj2Zg6gbHyNLFy+VBEa7SIg+INXfEx92aXiNN5iqGthWXd9l/RTTxqP0XfZ+4RlYHVWAAnp/p9Kf/tRs27lrD4rKXzplLKwCyOvdJPy2rmXA7n3hU7ET6j/AHNdVw9hcRwN0eWNls2VSMwXlqQQOuxqvBjcq5OecLbukbQdp1qZULCXVzkKCNt2k9Pyip1bGlnuhX0ZWpjU7+zFYis0VZK5iis0V0DFFZooAzRRRQcCiiigAooooAK14hDGnlpvNSsNhmuGEEn6eZq/4ZhvYpMd9tzzA6CqeryxjBq+SzpYNzTrgTMXwu5sqwsyVykzoBv6fOo9+1cRGGS5mdhpkOXKOY/lT1fvHm0fWopuge6snq38qxnTNZTZzy9ZZVLTOYkCRqIAJgEeMTUrheILOhLGdiOq+PkYjzpyv27l4QxthP3kB+tKvHuG/szLesMGyGWQdOeUSdPAnTflTMMts0/1I5alFpLwWOOWbbeU/DWqDCgMYO0jaBpNMdtw6gjUMJHkaoeGEreyDKCGyzAnoIJ29Iq/ro8KRS0UquJa9peAnAYq2QSbT+63yKnxE10D7N0znEWToly2V16+HUxUrtNw1MThGtvAIEqeasNjS72ExBTGWDrJMEDx3rIwZNy5NTPChaxGFt27xVGdiCw7yKvw75P9bVIFWXbrhIsY66xe2JfMEli0HqFUgepFVibfGtfRS9zRl6te1MzRRRWkUAooooAxWaKKDgVmiigAooooAK2YeybjBV3JivFXnZrDwTcPLur58z+nxpWbJ6cHIZihvkkWlrDLh0yj1PMnqf5VAxeIPITW7G3pJqqv67j51gSk5O2a6SSpHi5db8StHVTqPSo90Iw7t66hPgD9areK4MNqpyPyddG9Y3peu8XvWyVuHvDZutCVnRjvAg967eueGVR/OvWGFxj3LBj8zf6AVS4TtM61Yf2o98AZ2jmAa7TAt7dlFU52VSJMINF59Y9Kif2FlvpfDSGZCUIhhsJ5z5Vn2tuyoUifxMBz6A1nHcQm3mYgNmRiPygMDB9BUnlm47W+CKxxT3JcljjsYe8W0313+mvqaj8HxjIyupjbUcxMxpy286qOJ8QW4InQ+6RoQfPkRWezeJgkXO/kYRyDT+aNRqNef1qFUMTHX7UcDcuYlLqW2YPZViVUmPOBpSranmCDpv5R+lOv2hXjewGEuyYMqwGiyP3RpSNhIgR0j4H/AFq3pZVlRW1CvEzfRWaK2TLMUVmsUAFFFFAGazRRQcCiiigDIFNdpBbthRyEevP50u8Nt5rqDxn4a/pV/dGnWsz/AOhPqP7l7Rx7kQrzVDvN51uvXANCZPQakfCoty4OXzrNLxAvAsdBNaMbwu3eWLmUNyK+8PnWblq/fJFs5VHvMdFFWHD+Aqilmct1c/8AqK70Bzi9griSQlwoPxZGyx1mIHxrdw+1dYFrQY5TBg60w9s+Md0WLRhRv1P9frVJwDH+xzSYBEgZZzMNhPIROvlT8e1/LoXLcl7ezV+0XUJmQSZOYaz617XGuVIOubc9dIpwt30uDQq3hp8xWf2RNYRRI3AFW/8ACvqRW/y/tCZZsXDCoC5fQKoJaemUCZ8qvuzNhgzqdGIEyYiDzPLnUz7M8a1jiVsak5sp+MH9amcZwBw3Er1tiNWfQdDJHlpVGSq0y5F8ofOKezPBgVUXvZP/AMwMBJ5gKwMdJPpyrmuIxfs0a4VAA/CoAGsV0bAYNn4LdDxbDFWDPmiPzQATHkDNcz4naAs3FDhxl3UNGx5MAflXYSakmglFNNM2cJ4wmIYrBUjYE7jrU4XQWdR+AgfEA/r8qQ8NiBbcOs5gdNqYsLxZbuNBQZFvBFKk+6wGUagddPWreLUz9T3PgrZNPDZ7VyXtFWfE+DNh7aOzIc5MATIgTrIFVlaMJxmri7Rnyg4umgrFZoqZEzWazRQBiis0UAWfAV77N+VdPMmP51uvYzOxVUZhzyGPia98OtKliWYAudeuUSIEf1rUldBoMq8hzPielYernuyv+DV08duNFe9lBAytJ2WRp6iojuLjZLa5yNyfdHw3qRi7QJOZnIO4QRPgW1MVGuO2XJaZLS9IIb1neqw8kMq2h942cjZAAFHoKq+McWYqdwIJjkByrK4O4DJuKwPLL+s1ScYvtcGUAjMefJR8gNq6gFrGOXYk861ZsrLW97cGo149+nESfnGbNzNS8JfZnVEJzMQAJjU6CSTA8zVPduQNOVa/ak865T8MnuS4aGNvaYPFLJhjDnKQdyfxKddjzp37bsTxDD3wAfa2rb7Ss5YjXQ6iuX2cUSyl+9lAAHKB1rq3aHF/tGD4ddJyiGQhRoI6CdYHKfhXHdcnG1u46Lng2IL8KxmYyYBJJJYmec1znQ23HVDXT+B4lE4ViWtrlyge8cxJndpGWfAKP1rnodsS0XHJzQJOgEmOQ0FcXaO/YjC2o3LfKsbHukjoeYI51P4jwr2F1rbPOXYgGGHIiah3bQ2Gx28xUlKzjjR0Oz2pwTYQKbbnElQJOZgj6ZiGdtAY5V4rn6aHzp04RiPaWVPMaH0q9oZU3D9ylrI2lImVis0VolALVwNOXWBJ8B1PhXqnvB8V4ViMPccobC3CtpzzkzcC+XcBNQLvYezf1wGLRv3Cdaox1qfZclpGumKdSuG4UXXymQIkxvUvj3AL2DW3nVmJUlyB3QcxAA690Ak9TWeBYu0qEzLmZUA5gBy10186nl1C9NuHZCGB70pdFm2VYCrsABOsR+tabzdf963WA7zKhDyBOZv+qNAfAE1rvWQJm40/9P0isn05PlmhviuiGT6eFR7yFuU9CN6LrXJ7rK3RWQr/AJs36VDxPEnsx7WzdA/Na748vwn4iuPHJeDqnE84i0ygkGCeXLzANUWMUMTm1J5AwABsNPjVqnGFxF0qk5VSd9QSwAzA7EDccpitOIynuuNTsetc6JCtigF7oFVF0gsfOrriUAyNYEz/AD8apUUE0xHKPJaa2WLYM15nwrYlw8orp2jyBVr2etPcxFtQGYjNlXU7gkwOXWouHt3HMICT4CmPhnAb1ke1ugAE5R3gTJB5A9Aag5Lont8nT7GCFrg10O6JmZQWBDgazEpMnwBpD4XYBvKqNILAZiIG+5k7U39qrxs8Gw9s6G45PTQDxAO5pU7PYf2l1QCAepIAEKdZNRboIK2WPansqLlksL1s3LY0Aklh+XTTy8q5tdToZjaux2uFAmTfsjxzz9NK5r2twC2cZcRGUiFYFTpqATHz+VJ0830yzqIJcp2Lzf60xdlLphl5aH1qgbQn1PpzFOvCFixb/hFaukjc7+jK1UqhX2SqKzRWoZhpu8Ki0bYaAXDweoBX6E1At4C/ZcG2xBkQymI5TVpiM5ErdFvKCSWEiBrtBk8vWo68TZGVGVbp5tZJhTOzBgIrzuXFkxT2dm9jy48kN3Qyv9pl61iLqOi3MPnKqjCYRTlGvOQJq84ZgOH8U+9sfd3VEm2T3ZIga9M0aeEUmXsArrJXQjQ+IqDctPh7DJZJBe4rsRvCAhR8WY+grkcri6fDB401a5L/ABaYnAv7PEqxUGQQSJA8tG/0qRZxiusoRHlz8aj9m+3JYDDY9fa2joCR3lOwIO81ddpuyvsB7bAtKqO+szBJmHA8PpVlTUiu4UQLmJX3WAk9dq0Yq2QAFB8ln67TUTAY1GzB1IfmDsPLwrZbbfJMdZIUeJGn9DSjm+TlcELHXC0hmMtzIAZSORga7TrNKj8XDMbdwZboY6j+7c8t/dJ5bg9edN2JOu+Ycs4n/tJ8aTu1+ClVvAZSCFYdQdjz2Om/MVyUUzsZNFZjbkgkyJMeP9aVBQgHn8q23budVJMHn57V4soGMTSxpiR0+ddO+zLs9ZxVoF7SFszNm1zQugXf3ZmubAKDzrsH2d8QtYXDWmyuWZHkSIOZiQdunjzpOaVJD8UN10rJ1vixURbs2UHhbEj471X4/ibvdto4W5r3Qy91TtOVYk+cjwqx/a7AkLY3j3rlwwNdhIArzwnBDF49D90oWItKGmBrJ0KjWdzPhSMKufZYz+2HxqzP2l8SaybFi2VWLQzQq/i5baekVQdmcE14uwVnyqNB1Zon4A1s7fX7d7G3GF2SDlyZDChdIDTr8K18FttByBjsNATt/vTskqTsRhi3JUXFvhV0ycqos/iZR8idK572wEYx1lT3UgqdJABrodvh987I456g6fGuadrVZcbcDCCMp+QEggn+hStP8uh+ptJJyspLv0M+h3p34UPuLf8AAv0pPvIJ+Pwpw4SsWLYPJF+lbWi+TMXWfFEuiiitEzwImsgRtWaK4B7PDziAALrJl5AeM78j41qt4e/bbJda040ysGAc/wAS/wAvnXjEtCEyRAmRvp061r4bhbrEPawy+yIHfv3D7S4I0KgSFHgRFZmowJzd+TRwZmoKjc+HAcXFjOhBHgw2OnQifStPAu0WIwF3MGLBicwbUNO8zvXnE8YsIQmdiRultUYKegNsAE14R0vrpPiCCGHmDt+tUJweJ/aL0JrIv1HriXBLPEMMcXhhkeNbYiJ55fDnHgaUsDZOYqXK3BqcxlWH7oO0dKj4Djd/B3EKkhF0A5Ac9PHnTR2hs28Zh1xViFce+g3DRMrrtA28DrpTseReROTH9FTeJmIDnnHd/mDVPxawjW3TSDqQNGUT+Xb1qbwqybjGTDruD06itnF8MHEAZo0J1n0blrT3EQmc4xuDy3GVYygnLrrHI6eFYw9rKZnlUm/bysw6EjxrUyzVeT5LKXB5WyJ96u39n+z1t7aJbumbaLnJTw2Uz1ncVxvheF9petpI7zqPiQK79wCz7Fmh07+hgOTpOwIHX5VWzctJlnFai2nyU638IFDFbpEE+8oMdDlHhR2CYW0xWLMCFYqNzJmANRNee0vD1weHXIxLllVJC+ZJGvT5ipfaviVzCcNsWvaN7a73maTnCjpJkUYVSbI5pJ0kc2Dm7dLMdSZM/E08YZGt8MdlZlYMkZSRAZgx286UcIXutLsWJI1O+up+U04W+I3gsBio/dCgD4CoZMiiNxYXNcC0MHfvGMt1z1IdvmaU+09g2sQyspVgqmDp56fCulveuuJ9o2h/OdfACfGub9sJ/a7kzIy77wVH9etdw5N0ujmXDsV3ZSsdPIn4Gnfhxmyn8I+lJGX5fTrTnwb/AA9v+EVr6L5P8GXrfivyTKKzRWkZpmis0UAbsFZDuAdANT5CpV2/nbKAwTYRoa18LeLnmCPpU2+JkjkaqZ37qLGHogYsFRClvOFnX0g0s8Xw95CLy5Sy7gSC6z7pXnTJxfFBIRZLn1gdTS1xm4yW2ZmkkQvm3d+mY+lVpU1yWYWnwTMLeTEWgy6zuOYPMHx8al9n+MHA310BU6En8p3A6TA+HnNB2XUi1cccmAjqANfXX5Va3rYdf1/WqOTE8VS8Mu48iyWvKGjtfwxLeTFYY9x5Omw5lT4ax+gqElxbttWGoIiIlgRyg8509a19n8S2IQYK65W2SJj32Ye4oJBhZ3/3zVeHY2rxQxBaDB0zTEg8xpE84p+Ke5UJywrkUO0FojEPodTPOo2FtkcuVXPbKzlujlM6STodR/tVAEJ5GoS7Jx5Re9ksPOMsBmRe+DJIgRJ/Su4cPUMTkdHywWhjAGupkHx26VxbsRw65dxiBEJIDnlpCnXU11rhythEvs5tq7oFQM6atqNQDIAn5VVyK50Woy2wu/2M4L2XEscqgXCtgTmzAIDuZBQz03G1L3bzidrE4klTclO4ui+zKjoIka0z4HAvw7hzlBOJviFgjbqJ301rnCWTn7wIjSCOnnTJVFUhMVudsYOyuDzMWyhgojUGJPPQjl9abblnJZdwiJcBADBBsd9GnXzqo4TxG3h7SrDFt21ABJ16HoB6VNvcfVkI9mDJHvEkeGxFVZTV9ltYpccEP+0Lsj7xtTyIH0ArnXb5icaS0lvZoSTudx9NK6EeNMPcS2vkg/8Aaa5z26vl8axaJypsAJERsP61qWB3LsM8NseqFy6YPhqD5HY06cH/AMPb/hFJ2ISfUU4cFn9ntTvlFbWi+T/Bja34r8k2iiitIzj1RRRQB7svDA1ZWr4fvL0g/wA6qm2rTw6wyLmLqsDadZ8Y28qrZ+0Pw9Ms7tkgEsN9260ndq3BRAD+InXmFEaepPwq54h2ktr92+dupVYB/hnfzFL/ABm8l28qKNO6oH5Z328Wj0qnLnhFqHHLLfs1ay4Zf3ix+JP6RXu4/s3y8mnL/IVYW0CgAaACB5CvdsIGDOitHMjVesVczYFLFt+itizOOTcU91YIb0Pip5eX1qV2m4quIvBwMvcVW23AjNpoNhA5eUVre6jaoSVM5SQRImNAeXj4VWX1I7vKfievj9Kw03F19Gy6kr+zHH763LQl29uo6aEee076+OtLmEuEtqTsav8AGQbQkT4zsRp66aVS2mqxNp8iIxa4LbsaScUqwWzhl2nX3v0rpvZjgpxOLGdStqz3jIygxz13FK3Ya5lS4tpCcVdIRHiQiEd4rzDcp6eWr52r4oOG4RMJbIe+wBuM3eidYg6GaTt53Ma5+3Yhb7ccdONxLZJ9lb7lsTp4sP65ijstwv2zkMTopPPU7KPjr6VVgm4wlEU/uAKCT4DTenrhGAFiBmVmiXIZDHMzB0AApM5MbCKSNmH7LZveuGfAAfWa9cQ4Hbw9t3KO4UCe/AMmOk+OlWdriVpd3WPU/QGonEuK2btl7Zd+/GqrsBr+IikqMfI55Mr6bFZOKWp7uHXeNXckDx1FLP2jYBFxaMogPYUtvEktrqT0+QptSxhVM5bjebos+gBPKlDttjxdxJEQLdtABM93U7wJ1JpuKt3AvKpV7rE64eXSR/KnDgv+Ht/w0n4gw0/GnLhBmwnl+prX0Pyf4MvWfFfkl0UUVpmaeqKkYnCPbYqylSOREH4VK4fhIHtH/wCkdfGl+rGrTJvHJOmjzhsHC5m57DTQeM6VExl9BKhY6iBr5RW/iONmlrid97IlZJP4dwoOzFefgNo1MzVTJkvllmEPCK65iRYzBrQViMyJyUnZirTlPMZfWKi9nsPnxC/uyx9NvmRWi9i2uznhifxEd/8A7hqfI0zdn+HexQlvefryHIUvDFzmhmWWyDLWsgV6t2i2wJ8hVhhOC32Yfc3AJksysqgDUyWEbVoykl2yiot9IicfwZVbbaGO4eQAjT9aW+ImADH+vKnLtLBw5/dKny1ilfG2ptEj/WsHUqp2bWndworsudSCYGnLYeVU3C8Ob1zIBp1A8f1q/wAOmmvMbc66L2Q7P2OHYMYnFW7akd62CD7RzuJ115ctBRBpx58HZqpEzhFhOEYFb2IC+2I+6QKgYabswAY9TJpHxmKGJum/NzOx2eGE9QwjTwit/aTiDcQv+19qGXbLBVkH5cskHzBPpUrs/wAHOIYqmiopYnwGyjxOgpWSd8DMcPLJ/AOAvcX2kED8Om55tp8NaY+D8PZPbC4kFrZVZjXQ7a6b1WpaugKveAAgDWByECrLBYN5Ej5fyFVVLnotShSptFenAbz8lE9WG3pOlYvcHyKWuOAogHRp8IED5002EIAn6H9dKj8TwhuWbigasVIJ8DJJihQQPPL7KjgnAreJDEMe6dSQo9Y10rm/2j8PGGx/dbMptLM7jfTQCuqcLDYYvbN425CmVUFn0YQoIJkaHY6VzH7RszXwbjM7lVBJIJ3iNOQn61axQXgq5Mkm+XwJZGYN1ps7Pn/hrfkf/I0oBobz0PnTjwIf8Onkf/I1paL5P8FDW/Ffkn0UUVpmaNOG7bYbFKlrGpLQs3RurGPkP0rZxTgNxUz4dxesH8S6so8RNc1xnDtSy/61Z9me1N7h+Ygk7AKfd5yY6157Hm+jdni+zTxm+1oFmE8hA0J/e6Dz3+NKd/EM7FmJLHWa7RguJ4DiohwLF9tP3G3EEbUsdofs6Ni4rHN7EkFmQSCs65Z90x10p+/cJ2UK/ZCyq31v3LXtUttISVAdxsDm3AOpHhXTLfbW4p7uCsIvI6SfgIHzqw4JxpktlMHhfu17qRbHdAjQuxEnnJJMmlDtx2gPtCL4++XQAG33R+UhGYTuYMHWo7k+4v8Amg2v7X8Fvxnt3iTZY/dW7YEHviSSDAAKyeRgDlSrxb7Q8Rjrtm3mZLQNkMM8m6VeczEKo1kSoAHdHQQlcTxzXmlj5Crbshw2291GusJVgQhMba5jNSjBSlwjjk4xtnQuOiLDkbwPjIpbxmH/AOGZyJPd1nb/ADD6Grbjt85GXI5WQCxBAk6wJ8NfKvPFxcs4GO6LdwqIgh2jXQmRpHKl6nmhmmXDFnh66elMHaXid7G3FJdWtxC5D3VA3GU6qfP0ka1T4LbQR9a237yWV0gAe83U/lXqf6NVlJ1SLLSu2eyy2l30Xc9T0HjXWuBWbVu3hRaX/EW8xYxmAyh9YGtcBv443X6KPdXp/M+Nd27F3Rdw+DcbJYKz0KkWz9DUnjpIg52MGIw5Dd2Ig/HltUA4Qi0zPceYka7bEn9KtbsxpWi/azW2H7p+holBEVIqsYjKbYRjqOfPcmrDhKBkPtACSpPlzAHpXu5b0WdxH0I/WsizAOupBHpUYw91nW+CJiMYqYq4JC5rQCjfnqAObGuU/ahYVWtOuYBkMZtwAQQP68K6PiCExYn8QA5/mBO3hPwpD+2VgPZZR3EDLMiCTyA3/CdehFOj2QfRzLFe95/WnDgH+Gt+R+pqh4N2du4iGaETcFnQMf4VYg+pgU+9n+G2MOoUh3I/PctkeSqrRz6Hzp2PVQwyb7/AvJp5ZYpdECimd8SqjuYdSdPeUa+qqYrNN/2i/wCP7Qn/AFz/AOv6Oaf2jcw7Zb66cnGs/ofkRzqxYW76gqQQeY69D4+BpyxP2cXbkxds3FOnvL3vhAnxEGqiz9kuMtuGtuBPLMpBHQ6wao+i3z0y96qXXKFb9ka24I2BBq+4b9oWLsPq2ZdsraiBoBB8Kv7/AGGxaISEUwNR7RJ8Yk+elKGKwCyVYFGBggiCD5GobpQdSJbYzVofsLxzB4m37ZbhwN5iVzITDEAScq8obfrXLOOcNhvuy1yWMGCZEmXzeJHPXWs8XX2QUAydcop67M9oMFgcNaU2Wu3oBus5kTM90c4GgpkZ7mn4JbYwxSte51X6fYv9l+wt28wIR2Y7uF7if90SfHTwpxtdkcFw8e0xt0O519nb3PLU7xp4bVW8f7c4u45t22CINha0DKdiCNYIqi+8u28t090EsrHdZ94eR0MddRuZnLMvAiOJ1yMnFuOLxBrViygtWLbSqASWjn4nU6DrUTt9i0f2Nm3MoJeQVMnkQwB/3q37E8HFn2mIvBclsd2SNeh+nzpJ41jDicS9wxq2kDSKhldInjRqLC3aLHXwB1J2Go2qhxt43DLbDQDkB4CnbhuAzqZkDYQAZ6zPLy1qmxPAHLMha2IIysTE684GunPy2peLLBcMnlxyfQs2967n9mKm1w+2zBu9nIB5AuYjwIWfWuYr2dtBkU4pSWYA5VECeWbNE8ta6rZ4yiWlt2wuRFVVCvmaFHPKp5UyWWDXDFLFNPk18Z7VPbxBsqsBQCWOpMjNAHIRS3w/tbimx1i0bv3d1yjAqsQQegBkdZqLxS6b+OYwVBA3kGAnjBExz1qjW4Rj8ORuLq7RPz0rilfINeDu6jMAT1obek1+J3gN4A11uBY88ifrXixxS+yySEBOks5kdd1if5eVQ9eJP0ZDZi8DLq2YBjp3huDGm4pe7R8Ht3ri+09gzAwpuk5BzmOoqsfFFiM96ydemv8Amc17OIVVJN24AASStsZQN5kW/wBag81+CSxV5JV21kIU4rCyRoEs3nJjeAj6gdeWlb7SAgzfGb/9S/l8B3nBmqx8pObLiHYjfNkMToNXWBziKLhWJNr/AOy53RPiSwpTlH/kaoy+ybirTrqLo8zhwB/nxKmilfHdqsPh5ypYLjlblv8AMEUD40VJRk+ooi2l2yguJdCqBcYRMb7b8vX417w2JxCk/fNBBG7dP9ql8dW/as57d32q5gMxw7INdIzHQ/WqBsbeSCxT5zTU5+CFRJZvXj/zW+f863XjcfKWljlG8bjTMPGAKr8LjrrgZFLEmIFtiRpMnvAAeJq7w2AfIXxWISwi6nW2bnkqqW3PjPhUZSl5OxUe0Vtvgxa5mZpmYnkY8OnKt37LaT33E9JifQb1I4LgP2y4WU3f2ZTGdxcL3I3Ci2Ao9Zjx2pxscJw6a28O89QcpPqziaXKTXDY293IsYXC3HAFmyY/M4yr89flVjwzs5exN5EzBkJOdk91Cp1B5yKtkwf7aMmGtoDnyu7ZSyCJzKZMg6iQdI8RWzjfHLPDbP7LhYd4+8ucs2xAj+tBT8UNvukInPd7UVnbrjiKowmHA9nb0zc2PnvE+NKeEECSB1JjYbk14tKLjZjIHxFXmH4MtyyZV3zRoFbKEkd5oUlp5KupjWBJpc52+RkY0hJxHHW9oXGmvdmdI2gTAPlUvA8Txlwk28zFt4QsfCAo0roOA4Bh7IGSzenqo9mW56wUn1qzt4c8rFwj/wDJdkevfeovJHwjqi/LOd4fs7j8QQXQpGua6QiDocmrE+kU+2L7Aqj37ByiLjAQJ2hcz6nn8eelasRibVlsrpg0IgktcXur1aUHjAmTHrUS92ww6QBibPlbtXH9JDAVB3Lwd4Xk1XlH7W/3gIygljlAGg006bUsXipx1iDIN9B3TqZYCAQf1Fb+J8ZS9eZ4J2g5QpMADVZMfE1SXHuFwyKe6QRAY7a7jb61ZhF1VCJVdnU7Vu2xMYdmKt+NlK5vNnOx6TXprItifY4ZB1LwfE/3WvXeuW47j2LkWxntzoqo1xR5AFtKYOG9hjftrcxGdmOsNeB+YRtfI0mWLb8mNU93SGXEdp7Fsa4nDKRyXNcj/tYUv8Q7cWXICvculTICIqJmGxIcsTHIREwdwIs7fYqygIWxaE7szuzRzjMoCnlMab61b4e2LQCq+FtACAANh00ZajcF1ySqQoNxPiOK/ulu2l6lP1FofIV4TsXevHNiLt5vAST6G6ygfCngX1jXEAnXW2oPwHerXiLkr92+IJ2k2yAvKf7sZj4D1gSaPUa+KoNi88i9hew9lGVvYs4E927cEserBARl6DWTvsASmRkEQFxTba5ysnxBdaKi5yfn/wB/J3avCOc8d7SXMTcZ7xHdMIoEKq9FH61ThyWBfmdByHnUr9geczLLHXlpPSvS8Ev3RKpsfHx5AGr0YP6Krki97K43DJYb27WVfOT38xZtBqFBg8x1rzgsGeIYkXbrWreFVpRCFXPyByhpM82JPQTXjgP2c4i9dU3bdwpOsDKI823+U9RvXQ07KvZQDEYq3h7KwAtrTQbRzqDwtPgksirkr3xVqyAvt30EC3bS2PQLk0HrU7CcBuYm37S89zD2pObOwl7cAg8spBDTygjoa93e0GBwyn9mQYi9Zt91n94qCScsiWy79cs/lpE4p2vxmKcMbjCDKgaAHqBt8fGiMIY+e2ccpT/Ay8c7aW8Mhw+AQBB71w6lvTp50kBPbOWjLJmOXpOvxr17EGXaF5kD3fMDkPCrjA8OJVXdSLbe6sgPc8ADqB+nhrSsmVsbCCRTPxPD2GAvMYGoUCcx5A6iF8fhVxa7a4i6Is4e8+m6WwE6aSr6R40yWMMq6izhbc7lnAbbnCanbnRiOLWrfv4rDJ8/T3x9KVuj9WTp/YsXcVxW97tspI5sQfiMo+VV2J7N466VF69cJfQL7SRA3JHtIgdY5jwpmxPa3CLvjj5W0U/VWqpxHbbBCSrYp2aMx1XNHIwVIHgIG/MzU4ufiP8ARF7fLNWF+zlV1uFSBP8AzIHqBbn/ADU49mexFhGVmw9soRoXVi3gYuEwPgfAaUqP9p9gapgULcmZF3695mNQ+Ifa3jrn92Et+MKT8xToRldyFSkqqJ9BYLC2rSgIiL/Cqj6CoHGbBue6RXz9hPtL4gjlnuhpEagADxAWBNVeJ7X464SWxd7Xoxj4CnWxVHX8Z2eKXg5T29whoAVSqcie+d+UiN6gYnCMkqLVzN+9dlB5n2h25wK5I/GcS+9683qf0rz/AMQ/O+f+p4+tJyY3N22NhPaqSOopg0A+8tWi3Nrj2t/IZoH9TOtb/wC17VsQXwqAchd29Ag+tcp/sm+dTbP/AFMP1NbV4FcGpNlfNxS/RXlk/Wf0dKv9rLKAn9psbbBHc+kOKhHt5ZjvXJPMW7JgeRYnWNzSRc4QqxmxVgeUmPhWoYXDCc2KJ/gQ6/GurDAHkkON77QV/D+0N/8ASoPwSiky22CG7Yh/JQKKl6UPoj6kjsa+6vn/APzThwLdPI/rWKKuyEroYL/uHyri3bz30/8Ait/+IoopUzkRO4L/AIq1/GtbcHRRVXKWsZBxnvL/ABip3Ff71P8A43/9KxRUV4B+RN4x73rUSxtRRVuHQmZJWvdYorrIAa9ViiuAFTMPRRQdRdcO3XzqZiPdPnRRSpdkkUXEapLlFFTiAW6kpRRUmcZ7t0UUVw6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8" name="Picture 12" descr="Image result for flexible stainless steel chimney liner"/>
          <p:cNvPicPr>
            <a:picLocks noChangeAspect="1" noChangeArrowheads="1"/>
          </p:cNvPicPr>
          <p:nvPr/>
        </p:nvPicPr>
        <p:blipFill>
          <a:blip r:embed="rId4" cstate="print"/>
          <a:srcRect/>
          <a:stretch>
            <a:fillRect/>
          </a:stretch>
        </p:blipFill>
        <p:spPr bwMode="auto">
          <a:xfrm>
            <a:off x="5638800" y="4038600"/>
            <a:ext cx="2762250" cy="1657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Class A Chimney Pipe</a:t>
            </a:r>
            <a:endParaRPr lang="en-US" dirty="0"/>
          </a:p>
        </p:txBody>
      </p:sp>
      <p:pic>
        <p:nvPicPr>
          <p:cNvPr id="1026" name="Picture 2" descr="http://ecx.images-amazon.com/images/I/51nnjWFSpQL._SY300_.jpg"/>
          <p:cNvPicPr>
            <a:picLocks noChangeAspect="1" noChangeArrowheads="1"/>
          </p:cNvPicPr>
          <p:nvPr/>
        </p:nvPicPr>
        <p:blipFill>
          <a:blip r:embed="rId2" cstate="print"/>
          <a:srcRect/>
          <a:stretch>
            <a:fillRect/>
          </a:stretch>
        </p:blipFill>
        <p:spPr bwMode="auto">
          <a:xfrm>
            <a:off x="381000" y="1752600"/>
            <a:ext cx="2514600" cy="2362200"/>
          </a:xfrm>
          <a:prstGeom prst="rect">
            <a:avLst/>
          </a:prstGeom>
          <a:noFill/>
        </p:spPr>
      </p:pic>
      <p:pic>
        <p:nvPicPr>
          <p:cNvPr id="1028" name="Picture 4" descr="http://www.victoriansales.com/superpro_exploded.jpg"/>
          <p:cNvPicPr>
            <a:picLocks noChangeAspect="1" noChangeArrowheads="1"/>
          </p:cNvPicPr>
          <p:nvPr/>
        </p:nvPicPr>
        <p:blipFill>
          <a:blip r:embed="rId3" cstate="print"/>
          <a:srcRect/>
          <a:stretch>
            <a:fillRect/>
          </a:stretch>
        </p:blipFill>
        <p:spPr bwMode="auto">
          <a:xfrm>
            <a:off x="5410200" y="1828800"/>
            <a:ext cx="3200400" cy="2514600"/>
          </a:xfrm>
          <a:prstGeom prst="rect">
            <a:avLst/>
          </a:prstGeom>
          <a:noFill/>
        </p:spPr>
      </p:pic>
      <p:pic>
        <p:nvPicPr>
          <p:cNvPr id="1030" name="Picture 6" descr="http://www.ameri-vent.com/files/assets/images/large/1364934238_p13-AVimage2.jpg"/>
          <p:cNvPicPr>
            <a:picLocks noChangeAspect="1" noChangeArrowheads="1"/>
          </p:cNvPicPr>
          <p:nvPr/>
        </p:nvPicPr>
        <p:blipFill>
          <a:blip r:embed="rId4" cstate="print"/>
          <a:srcRect/>
          <a:stretch>
            <a:fillRect/>
          </a:stretch>
        </p:blipFill>
        <p:spPr bwMode="auto">
          <a:xfrm>
            <a:off x="2209800" y="4191000"/>
            <a:ext cx="2730137"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Vermont Mutual presentation template">
  <a:themeElements>
    <a:clrScheme name="Custom 3">
      <a:dk1>
        <a:srgbClr val="000000"/>
      </a:dk1>
      <a:lt1>
        <a:srgbClr val="FFFFFF"/>
      </a:lt1>
      <a:dk2>
        <a:srgbClr val="000000"/>
      </a:dk2>
      <a:lt2>
        <a:srgbClr val="C00000"/>
      </a:lt2>
      <a:accent1>
        <a:srgbClr val="FFFFFF"/>
      </a:accent1>
      <a:accent2>
        <a:srgbClr val="000000"/>
      </a:accent2>
      <a:accent3>
        <a:srgbClr val="FFFFFF"/>
      </a:accent3>
      <a:accent4>
        <a:srgbClr val="000000"/>
      </a:accent4>
      <a:accent5>
        <a:srgbClr val="C00000"/>
      </a:accent5>
      <a:accent6>
        <a:srgbClr val="C00000"/>
      </a:accent6>
      <a:hlink>
        <a:srgbClr val="C00000"/>
      </a:hlink>
      <a:folHlink>
        <a:srgbClr val="C000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 Presentation Template</Template>
  <TotalTime>2258</TotalTime>
  <Words>1074</Words>
  <Application>Microsoft Office PowerPoint</Application>
  <PresentationFormat>On-screen Show (4:3)</PresentationFormat>
  <Paragraphs>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2_Vermont Mutual presentation template</vt:lpstr>
      <vt:lpstr>Condominium Buildings Presenting Wood Burning Exposures</vt:lpstr>
      <vt:lpstr>The VMG Condominium Universe</vt:lpstr>
      <vt:lpstr>Seasonal and Secondary Exposures</vt:lpstr>
      <vt:lpstr>“Zero clearance”/”factory built” fireplaces</vt:lpstr>
      <vt:lpstr>Masonry Fireplace Under Construction</vt:lpstr>
      <vt:lpstr>Factory Built/Zero Clearance Fireplace</vt:lpstr>
      <vt:lpstr>Venting of Masonry Fireplaces – Lined Brick Chimneys</vt:lpstr>
      <vt:lpstr>Venting of Masonry Fireplaces – Unlined Brick Chimneys</vt:lpstr>
      <vt:lpstr>Class A Chimney Pipe</vt:lpstr>
      <vt:lpstr>Venting of Zero Clearance Fireplaces</vt:lpstr>
      <vt:lpstr>Venting of Zero Clearance Fireplaces</vt:lpstr>
      <vt:lpstr>Visual Clues to the Potential Presence of Zero Clearance Fireplaces or Wood Stoves</vt:lpstr>
      <vt:lpstr>Visual Clues to the Potential Presence of Zero Clearance Fireplaces or Wood Stoves</vt:lpstr>
      <vt:lpstr>Masonry Chimneys Indicate Conventional Masonry/Non Zero Clearance Fireplaces</vt:lpstr>
      <vt:lpstr>Gas Fireplace Venting</vt:lpstr>
      <vt:lpstr>The Realities of Zero Clearance Fireplaces</vt:lpstr>
      <vt:lpstr>Zero Clearance Fireplace As A Potential Fire Loss Source</vt:lpstr>
      <vt:lpstr>Chimney Fire Realities</vt:lpstr>
      <vt:lpstr>Scorch Marks on the Exterior Walls of Class A Chimneys are Evidence of Past Chimney Fires</vt:lpstr>
      <vt:lpstr>Type B (Gas Fired) Vent Caps</vt:lpstr>
      <vt:lpstr>Class A (Wood Fired) Chimney Caps</vt:lpstr>
      <vt:lpstr>Chimney Cleaning and Inspection – Level I</vt:lpstr>
      <vt:lpstr>Chimney Cleaning and Inspection – Level II</vt:lpstr>
      <vt:lpstr>Chimney Cleaning and Inspection – Level III</vt:lpstr>
      <vt:lpstr>Comparative Costs Of Level I, II and III Chimney Inspections</vt:lpstr>
    </vt:vector>
  </TitlesOfParts>
  <Company>Vermont Mutual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Mutual</dc:title>
  <dc:creator>Pat Murray ext 7221</dc:creator>
  <cp:lastModifiedBy>jreil</cp:lastModifiedBy>
  <cp:revision>209</cp:revision>
  <dcterms:created xsi:type="dcterms:W3CDTF">2012-01-25T21:21:45Z</dcterms:created>
  <dcterms:modified xsi:type="dcterms:W3CDTF">2015-12-11T15:56:00Z</dcterms:modified>
</cp:coreProperties>
</file>